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12" r:id="rId4"/>
  </p:sldMasterIdLst>
  <p:notesMasterIdLst>
    <p:notesMasterId r:id="rId59"/>
  </p:notesMasterIdLst>
  <p:handoutMasterIdLst>
    <p:handoutMasterId r:id="rId60"/>
  </p:handoutMasterIdLst>
  <p:sldIdLst>
    <p:sldId id="256" r:id="rId5"/>
    <p:sldId id="257" r:id="rId6"/>
    <p:sldId id="274" r:id="rId7"/>
    <p:sldId id="275" r:id="rId8"/>
    <p:sldId id="272" r:id="rId9"/>
    <p:sldId id="258" r:id="rId10"/>
    <p:sldId id="259" r:id="rId11"/>
    <p:sldId id="260" r:id="rId12"/>
    <p:sldId id="261" r:id="rId13"/>
    <p:sldId id="302" r:id="rId14"/>
    <p:sldId id="303" r:id="rId15"/>
    <p:sldId id="304" r:id="rId16"/>
    <p:sldId id="305" r:id="rId17"/>
    <p:sldId id="306" r:id="rId18"/>
    <p:sldId id="308" r:id="rId19"/>
    <p:sldId id="309" r:id="rId20"/>
    <p:sldId id="310" r:id="rId21"/>
    <p:sldId id="311" r:id="rId22"/>
    <p:sldId id="273" r:id="rId23"/>
    <p:sldId id="269" r:id="rId24"/>
    <p:sldId id="270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71" r:id="rId33"/>
    <p:sldId id="285" r:id="rId34"/>
    <p:sldId id="288" r:id="rId35"/>
    <p:sldId id="287" r:id="rId36"/>
    <p:sldId id="289" r:id="rId37"/>
    <p:sldId id="290" r:id="rId38"/>
    <p:sldId id="292" r:id="rId39"/>
    <p:sldId id="291" r:id="rId40"/>
    <p:sldId id="293" r:id="rId41"/>
    <p:sldId id="312" r:id="rId42"/>
    <p:sldId id="294" r:id="rId43"/>
    <p:sldId id="295" r:id="rId44"/>
    <p:sldId id="296" r:id="rId45"/>
    <p:sldId id="297" r:id="rId46"/>
    <p:sldId id="307" r:id="rId47"/>
    <p:sldId id="313" r:id="rId48"/>
    <p:sldId id="314" r:id="rId49"/>
    <p:sldId id="315" r:id="rId50"/>
    <p:sldId id="298" r:id="rId51"/>
    <p:sldId id="299" r:id="rId52"/>
    <p:sldId id="300" r:id="rId53"/>
    <p:sldId id="301" r:id="rId54"/>
    <p:sldId id="316" r:id="rId55"/>
    <p:sldId id="317" r:id="rId56"/>
    <p:sldId id="318" r:id="rId57"/>
    <p:sldId id="267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C76"/>
    <a:srgbClr val="276592"/>
    <a:srgbClr val="ACD433"/>
    <a:srgbClr val="C4E46E"/>
    <a:srgbClr val="297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32654D-8258-4701-8100-19E812990C70}" v="8" dt="2024-09-23T16:17:25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56" d="100"/>
          <a:sy n="56" d="100"/>
        </p:scale>
        <p:origin x="10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39D37AB-764B-4ACF-973B-7F810CBDA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F04718-CFF8-40A2-B8EB-59CA1ACB85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A4B5-D140-490E-8D03-B70012B5A6D1}" type="datetime1">
              <a:rPr lang="ru-RU" smtClean="0"/>
              <a:t>23.09.2024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5F6F49-20F3-4FD8-A6CE-7361ADD22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1807D0-F2A4-4B69-A7EC-D9A4D94890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52F2-E172-4BD4-A43A-2E23B07ED8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9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ED7F2-571E-4189-A38B-DB1E62DD2F92}" type="datetime1">
              <a:rPr lang="ru-RU" smtClean="0"/>
              <a:pPr/>
              <a:t>23.09.2024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61EC3-BEA3-430C-8283-68025705DDF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30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7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61EC3-BEA3-430C-8283-68025705DD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6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61EC3-BEA3-430C-8283-68025705DD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7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6027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5771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03270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5399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14561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8587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48093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815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183374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1958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65882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9671958-9150-4522-9DD7-0CB409C454A6}" type="datetime1">
              <a:rPr lang="ru-RU" noProof="0" smtClean="0"/>
              <a:t>23.09.2024</a:t>
            </a:fld>
            <a:endParaRPr lang="ru-R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01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5259EE0-CAF5-493C-858E-A9243EA89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 4" descr="связи цепочки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12427" r="-1" b="3300"/>
          <a:stretch/>
        </p:blipFill>
        <p:spPr>
          <a:xfrm>
            <a:off x="305" y="-2276"/>
            <a:ext cx="12191695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CD1698A-B304-4251-8307-BE5D696B1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5916" y="333022"/>
            <a:ext cx="8561746" cy="3095978"/>
          </a:xfrm>
        </p:spPr>
        <p:txBody>
          <a:bodyPr rtlCol="0">
            <a:normAutofit fontScale="85000" lnSpcReduction="20000"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</a:pPr>
            <a:endParaRPr lang="ru-RU" sz="700" cap="non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</a:pP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</a:pP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</a:pP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SQL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командалары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шектеулер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сұрыптау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</a:t>
            </a:r>
            <a:r>
              <a:rPr lang="ru-RU" sz="4800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6D3DE15-DB80-4D00-827C-A950117C8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5AEEC591-DD54-40F3-8BA3-834616AFD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BBEC0B2-5B0C-45EF-B375-ACB61DF74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9CBA-5461-136E-66C3-34C4A23B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948690"/>
            <a:ext cx="9520158" cy="45176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SELECT</a:t>
            </a:r>
            <a:r>
              <a:rPr lang="ru-RU" dirty="0"/>
              <a:t> – </a:t>
            </a:r>
            <a:r>
              <a:rPr lang="ru-RU" dirty="0" err="1"/>
              <a:t>мәліметтер</a:t>
            </a:r>
            <a:r>
              <a:rPr lang="ru-RU" dirty="0"/>
              <a:t> </a:t>
            </a:r>
            <a:r>
              <a:rPr lang="ru-RU" dirty="0" err="1"/>
              <a:t>қорынан</a:t>
            </a:r>
            <a:r>
              <a:rPr lang="ru-RU" dirty="0"/>
              <a:t> </a:t>
            </a:r>
            <a:r>
              <a:rPr lang="ru-RU" dirty="0" err="1"/>
              <a:t>деректерді</a:t>
            </a:r>
            <a:r>
              <a:rPr lang="ru-RU" dirty="0"/>
              <a:t> </a:t>
            </a:r>
            <a:r>
              <a:rPr lang="ru-RU" dirty="0" err="1"/>
              <a:t>шығарады</a:t>
            </a:r>
            <a:endParaRPr lang="en-US" dirty="0"/>
          </a:p>
          <a:p>
            <a:r>
              <a:rPr lang="en-US" dirty="0"/>
              <a:t>UPDATE – </a:t>
            </a:r>
            <a:r>
              <a:rPr lang="ru-RU" dirty="0" err="1"/>
              <a:t>дерекқордағы</a:t>
            </a:r>
            <a:r>
              <a:rPr lang="ru-RU" dirty="0"/>
              <a:t> </a:t>
            </a:r>
            <a:r>
              <a:rPr lang="ru-RU" dirty="0" err="1"/>
              <a:t>деректерді</a:t>
            </a:r>
            <a:r>
              <a:rPr lang="ru-RU" dirty="0"/>
              <a:t> </a:t>
            </a:r>
            <a:r>
              <a:rPr lang="ru-RU" dirty="0" err="1"/>
              <a:t>жаңартады</a:t>
            </a:r>
            <a:endParaRPr lang="en-US" dirty="0"/>
          </a:p>
          <a:p>
            <a:r>
              <a:rPr lang="en-US" dirty="0"/>
              <a:t>DELETE – </a:t>
            </a:r>
            <a:r>
              <a:rPr lang="ru-RU" dirty="0" err="1"/>
              <a:t>мәліметтер</a:t>
            </a:r>
            <a:r>
              <a:rPr lang="ru-RU" dirty="0"/>
              <a:t> </a:t>
            </a:r>
            <a:r>
              <a:rPr lang="ru-RU" dirty="0" err="1"/>
              <a:t>қорынан</a:t>
            </a:r>
            <a:r>
              <a:rPr lang="ru-RU" dirty="0"/>
              <a:t> </a:t>
            </a:r>
            <a:r>
              <a:rPr lang="ru-RU" dirty="0" err="1"/>
              <a:t>деректерді</a:t>
            </a:r>
            <a:r>
              <a:rPr lang="ru-RU" dirty="0"/>
              <a:t> </a:t>
            </a:r>
            <a:r>
              <a:rPr lang="ru-RU" dirty="0" err="1"/>
              <a:t>жояды</a:t>
            </a:r>
            <a:endParaRPr lang="en-US" dirty="0"/>
          </a:p>
          <a:p>
            <a:r>
              <a:rPr lang="en-US" dirty="0"/>
              <a:t>INSERT INTO – </a:t>
            </a:r>
            <a:r>
              <a:rPr lang="ru-RU" dirty="0" err="1"/>
              <a:t>мәліметтер</a:t>
            </a:r>
            <a:r>
              <a:rPr lang="ru-RU" dirty="0"/>
              <a:t> </a:t>
            </a:r>
            <a:r>
              <a:rPr lang="ru-RU" dirty="0" err="1"/>
              <a:t>қорына</a:t>
            </a:r>
            <a:r>
              <a:rPr lang="ru-RU" dirty="0"/>
              <a:t> </a:t>
            </a:r>
            <a:r>
              <a:rPr lang="ru-RU" dirty="0" err="1"/>
              <a:t>жаңа</a:t>
            </a:r>
            <a:r>
              <a:rPr lang="ru-RU" dirty="0"/>
              <a:t> </a:t>
            </a:r>
            <a:r>
              <a:rPr lang="ru-RU" dirty="0" err="1"/>
              <a:t>мәліметтерді</a:t>
            </a:r>
            <a:r>
              <a:rPr lang="ru-RU" dirty="0"/>
              <a:t> </a:t>
            </a:r>
            <a:r>
              <a:rPr lang="ru-RU" dirty="0" err="1"/>
              <a:t>енгізеді</a:t>
            </a:r>
            <a:endParaRPr lang="en-US" dirty="0"/>
          </a:p>
          <a:p>
            <a:r>
              <a:rPr lang="en-US" dirty="0"/>
              <a:t>CREATE DATABASE – </a:t>
            </a:r>
            <a:r>
              <a:rPr lang="ru-RU" dirty="0" err="1"/>
              <a:t>жаңа</a:t>
            </a:r>
            <a:r>
              <a:rPr lang="ru-RU" dirty="0"/>
              <a:t> </a:t>
            </a:r>
            <a:r>
              <a:rPr lang="ru-RU" dirty="0" err="1"/>
              <a:t>мәліметтер</a:t>
            </a:r>
            <a:r>
              <a:rPr lang="ru-RU" dirty="0"/>
              <a:t> </a:t>
            </a:r>
            <a:r>
              <a:rPr lang="ru-RU" dirty="0" err="1"/>
              <a:t>қорын</a:t>
            </a:r>
            <a:r>
              <a:rPr lang="ru-RU" dirty="0"/>
              <a:t> </a:t>
            </a:r>
            <a:r>
              <a:rPr lang="ru-RU" dirty="0" err="1"/>
              <a:t>жасайды</a:t>
            </a:r>
            <a:endParaRPr lang="en-US" dirty="0"/>
          </a:p>
          <a:p>
            <a:r>
              <a:rPr lang="en-US" dirty="0"/>
              <a:t>ALTER DATABASE – </a:t>
            </a:r>
            <a:r>
              <a:rPr lang="ru-RU" dirty="0" err="1"/>
              <a:t>мәліметтер</a:t>
            </a:r>
            <a:r>
              <a:rPr lang="ru-RU" dirty="0"/>
              <a:t> </a:t>
            </a:r>
            <a:r>
              <a:rPr lang="ru-RU" dirty="0" err="1"/>
              <a:t>қорын</a:t>
            </a:r>
            <a:r>
              <a:rPr lang="ru-RU" dirty="0"/>
              <a:t> </a:t>
            </a:r>
            <a:r>
              <a:rPr lang="ru-RU" dirty="0" err="1"/>
              <a:t>өзгертеді</a:t>
            </a:r>
            <a:endParaRPr lang="en-US" dirty="0"/>
          </a:p>
          <a:p>
            <a:r>
              <a:rPr lang="en-US" dirty="0"/>
              <a:t>CREATE TABLE – </a:t>
            </a:r>
            <a:r>
              <a:rPr lang="ru-RU" dirty="0" err="1"/>
              <a:t>жаңа</a:t>
            </a:r>
            <a:r>
              <a:rPr lang="ru-RU" dirty="0"/>
              <a:t> </a:t>
            </a:r>
            <a:r>
              <a:rPr lang="ru-RU" dirty="0" err="1"/>
              <a:t>кесте</a:t>
            </a:r>
            <a:r>
              <a:rPr lang="ru-RU" dirty="0"/>
              <a:t> </a:t>
            </a:r>
            <a:r>
              <a:rPr lang="ru-RU" dirty="0" err="1"/>
              <a:t>жасайды</a:t>
            </a:r>
            <a:endParaRPr lang="en-US" dirty="0"/>
          </a:p>
          <a:p>
            <a:r>
              <a:rPr lang="en-US" dirty="0"/>
              <a:t>ALTER TABLE – </a:t>
            </a:r>
            <a:r>
              <a:rPr lang="ru-RU" dirty="0" err="1"/>
              <a:t>кестені</a:t>
            </a:r>
            <a:r>
              <a:rPr lang="ru-RU" dirty="0"/>
              <a:t> </a:t>
            </a:r>
            <a:r>
              <a:rPr lang="ru-RU" dirty="0" err="1"/>
              <a:t>өзгертеді</a:t>
            </a:r>
            <a:endParaRPr lang="en-US" dirty="0"/>
          </a:p>
          <a:p>
            <a:r>
              <a:rPr lang="en-US" dirty="0"/>
              <a:t>DROP TABLE – </a:t>
            </a:r>
            <a:r>
              <a:rPr lang="ru-RU" dirty="0" err="1"/>
              <a:t>кестені</a:t>
            </a:r>
            <a:r>
              <a:rPr lang="ru-RU" dirty="0"/>
              <a:t> </a:t>
            </a:r>
            <a:r>
              <a:rPr lang="ru-RU" dirty="0" err="1"/>
              <a:t>жояды</a:t>
            </a:r>
            <a:endParaRPr lang="en-US" dirty="0"/>
          </a:p>
          <a:p>
            <a:r>
              <a:rPr lang="en-US" dirty="0"/>
              <a:t>CREATE INDEX – </a:t>
            </a:r>
            <a:r>
              <a:rPr lang="ru-RU" dirty="0"/>
              <a:t>индекс </a:t>
            </a:r>
            <a:r>
              <a:rPr lang="ru-RU" dirty="0" err="1"/>
              <a:t>жасайды</a:t>
            </a:r>
            <a:r>
              <a:rPr lang="ru-RU" dirty="0"/>
              <a:t> (</a:t>
            </a:r>
            <a:r>
              <a:rPr lang="ru-RU" dirty="0" err="1"/>
              <a:t>іздеу</a:t>
            </a:r>
            <a:r>
              <a:rPr lang="ru-RU" dirty="0"/>
              <a:t> </a:t>
            </a:r>
            <a:r>
              <a:rPr lang="ru-RU" dirty="0" err="1"/>
              <a:t>кілті</a:t>
            </a:r>
            <a:r>
              <a:rPr lang="ru-RU" dirty="0"/>
              <a:t>)</a:t>
            </a:r>
            <a:endParaRPr lang="en-US" dirty="0"/>
          </a:p>
          <a:p>
            <a:r>
              <a:rPr lang="en-US" dirty="0"/>
              <a:t>DROP INDEX – </a:t>
            </a:r>
            <a:r>
              <a:rPr lang="ru-RU" dirty="0" err="1"/>
              <a:t>индексті</a:t>
            </a:r>
            <a:r>
              <a:rPr lang="ru-RU" dirty="0"/>
              <a:t> </a:t>
            </a:r>
            <a:r>
              <a:rPr lang="ru-RU" dirty="0" err="1"/>
              <a:t>жояды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4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D660-AA45-E418-2702-49C00BC7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C0B32-DA21-DC2E-10A8-4772DA961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SELECT операторы </a:t>
            </a:r>
            <a:r>
              <a:rPr lang="ru-RU" dirty="0" err="1"/>
              <a:t>дерекқордан</a:t>
            </a:r>
            <a:r>
              <a:rPr lang="ru-RU" dirty="0"/>
              <a:t> </a:t>
            </a:r>
            <a:r>
              <a:rPr lang="ru-RU" dirty="0" err="1"/>
              <a:t>деректерді</a:t>
            </a:r>
            <a:r>
              <a:rPr lang="ru-RU" dirty="0"/>
              <a:t> </a:t>
            </a:r>
            <a:r>
              <a:rPr lang="ru-RU" dirty="0" err="1"/>
              <a:t>таңдау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.</a:t>
            </a:r>
            <a:endParaRPr lang="en-US" dirty="0"/>
          </a:p>
          <a:p>
            <a:pPr marL="0" indent="0">
              <a:buNone/>
            </a:pPr>
            <a:r>
              <a:rPr lang="kk-KZ" dirty="0"/>
              <a:t>Синтаксисі</a:t>
            </a: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en-US" dirty="0"/>
          </a:p>
          <a:p>
            <a:pPr marL="0" indent="0">
              <a:buNone/>
            </a:pPr>
            <a:endParaRPr lang="kk-KZ" b="0" i="0" dirty="0">
              <a:solidFill>
                <a:srgbClr val="0000CD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City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32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462B-4B3A-7375-FAD0-F3C8557A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SQL SELECT DISTINCT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EEEC9-6561-2F09-F3BE-0C067084D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SELECT DISTINCT </a:t>
            </a:r>
            <a:r>
              <a:rPr lang="ru-RU" dirty="0"/>
              <a:t>операторы тек </a:t>
            </a:r>
            <a:r>
              <a:rPr lang="ru-RU" dirty="0" err="1"/>
              <a:t>ерекше</a:t>
            </a:r>
            <a:r>
              <a:rPr lang="ru-RU" dirty="0"/>
              <a:t> (</a:t>
            </a:r>
            <a:r>
              <a:rPr lang="ru-RU" dirty="0" err="1"/>
              <a:t>әртүрлі</a:t>
            </a:r>
            <a:r>
              <a:rPr lang="ru-RU" dirty="0"/>
              <a:t>) </a:t>
            </a:r>
            <a:r>
              <a:rPr lang="ru-RU" dirty="0" err="1"/>
              <a:t>мәндерді</a:t>
            </a:r>
            <a:r>
              <a:rPr lang="ru-RU" dirty="0"/>
              <a:t> </a:t>
            </a:r>
            <a:r>
              <a:rPr lang="ru-RU" dirty="0" err="1"/>
              <a:t>қайтару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пайдаланылады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Синтаксисі</a:t>
            </a:r>
            <a:endParaRPr lang="ru-RU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DISTINCT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ru-RU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DISTINCT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dirty="0"/>
              <a:t>COUNT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аталатын</a:t>
            </a:r>
            <a:r>
              <a:rPr lang="ru-RU" dirty="0"/>
              <a:t> </a:t>
            </a:r>
            <a:r>
              <a:rPr lang="ru-RU" dirty="0" err="1"/>
              <a:t>функцияда</a:t>
            </a:r>
            <a:r>
              <a:rPr lang="ru-RU" dirty="0"/>
              <a:t> </a:t>
            </a:r>
            <a:r>
              <a:rPr lang="en-US" dirty="0"/>
              <a:t>DISTINCT </a:t>
            </a:r>
            <a:r>
              <a:rPr lang="ru-RU" dirty="0" err="1"/>
              <a:t>кілт</a:t>
            </a:r>
            <a:r>
              <a:rPr lang="ru-RU" dirty="0"/>
              <a:t> </a:t>
            </a:r>
            <a:r>
              <a:rPr lang="ru-RU" dirty="0" err="1"/>
              <a:t>сөзін</a:t>
            </a:r>
            <a:r>
              <a:rPr lang="ru-RU" dirty="0"/>
              <a:t> </a:t>
            </a:r>
            <a:r>
              <a:rPr lang="ru-RU" dirty="0" err="1"/>
              <a:t>пайдалану</a:t>
            </a:r>
            <a:r>
              <a:rPr lang="ru-RU" dirty="0"/>
              <a:t> </a:t>
            </a:r>
            <a:r>
              <a:rPr lang="ru-RU" dirty="0" err="1"/>
              <a:t>арқылы</a:t>
            </a:r>
            <a:r>
              <a:rPr lang="ru-RU" dirty="0"/>
              <a:t> </a:t>
            </a:r>
            <a:r>
              <a:rPr lang="ru-RU" dirty="0" err="1"/>
              <a:t>біз</a:t>
            </a:r>
            <a:r>
              <a:rPr lang="ru-RU" dirty="0"/>
              <a:t> </a:t>
            </a:r>
            <a:r>
              <a:rPr lang="ru-RU" dirty="0" err="1"/>
              <a:t>әртүрлі</a:t>
            </a:r>
            <a:r>
              <a:rPr lang="ru-RU" dirty="0"/>
              <a:t> </a:t>
            </a:r>
            <a:r>
              <a:rPr lang="ru-RU" dirty="0" err="1"/>
              <a:t>елдердің</a:t>
            </a:r>
            <a:r>
              <a:rPr lang="ru-RU" dirty="0"/>
              <a:t> </a:t>
            </a:r>
            <a:r>
              <a:rPr lang="ru-RU" dirty="0" err="1"/>
              <a:t>санын</a:t>
            </a:r>
            <a:r>
              <a:rPr lang="ru-RU" dirty="0"/>
              <a:t> </a:t>
            </a:r>
            <a:r>
              <a:rPr lang="ru-RU" dirty="0" err="1"/>
              <a:t>қайтара</a:t>
            </a:r>
            <a:r>
              <a:rPr lang="ru-RU" dirty="0"/>
              <a:t> </a:t>
            </a:r>
            <a:r>
              <a:rPr lang="ru-RU" dirty="0" err="1"/>
              <a:t>аламыз</a:t>
            </a:r>
            <a:r>
              <a:rPr lang="ru-RU" dirty="0"/>
              <a:t>.</a:t>
            </a: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COUNT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DISTINCT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Country)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31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106F-A109-8289-E98D-FDC0660D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164D-91E2-9F74-5811-8FB1B91FF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</a:t>
            </a:r>
            <a:r>
              <a:rPr lang="ru-RU" dirty="0" err="1"/>
              <a:t>сөйлемі</a:t>
            </a:r>
            <a:r>
              <a:rPr lang="ru-RU" dirty="0"/>
              <a:t>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сүзу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қолданылады.Ол</a:t>
            </a:r>
            <a:r>
              <a:rPr lang="ru-RU" dirty="0"/>
              <a:t> </a:t>
            </a:r>
            <a:r>
              <a:rPr lang="ru-RU" dirty="0" err="1"/>
              <a:t>белгіленген</a:t>
            </a:r>
            <a:r>
              <a:rPr lang="ru-RU" dirty="0"/>
              <a:t> </a:t>
            </a:r>
            <a:r>
              <a:rPr lang="ru-RU" dirty="0" err="1"/>
              <a:t>шартты</a:t>
            </a:r>
            <a:r>
              <a:rPr lang="ru-RU" dirty="0"/>
              <a:t> </a:t>
            </a:r>
            <a:r>
              <a:rPr lang="ru-RU" dirty="0" err="1"/>
              <a:t>орындайтын</a:t>
            </a:r>
            <a:r>
              <a:rPr lang="ru-RU" dirty="0"/>
              <a:t>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ғана</a:t>
            </a:r>
            <a:r>
              <a:rPr lang="ru-RU" dirty="0"/>
              <a:t> </a:t>
            </a:r>
            <a:r>
              <a:rPr lang="ru-RU" dirty="0" err="1"/>
              <a:t>шығару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Синтаксисі</a:t>
            </a:r>
            <a:endParaRPr lang="ru-RU" dirty="0"/>
          </a:p>
          <a:p>
            <a:pPr marL="0" indent="0">
              <a:buNone/>
            </a:pP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ru-RU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Country=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'Mexico'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95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BEBC1-9285-46E0-ED1E-AF14D487F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270DB-2EFF-63A2-7539-2F20A9DCD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C3436-477D-E211-22AF-7806F32D9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77" y="613969"/>
            <a:ext cx="10002646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7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4DC3-8B68-DE25-46DE-362D1008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SQL AND Operator</a:t>
            </a:r>
            <a:b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8DC36-B530-DE42-739F-E4B05C3A3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WHERE </a:t>
            </a:r>
            <a:r>
              <a:rPr lang="ru-RU" dirty="0" err="1"/>
              <a:t>сөйлемінде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немесе</a:t>
            </a:r>
            <a:r>
              <a:rPr lang="ru-RU" dirty="0"/>
              <a:t> </a:t>
            </a:r>
            <a:r>
              <a:rPr lang="ru-RU" dirty="0" err="1"/>
              <a:t>бірнеше</a:t>
            </a:r>
            <a:r>
              <a:rPr lang="ru-RU" dirty="0"/>
              <a:t> </a:t>
            </a:r>
            <a:r>
              <a:rPr lang="en-US" dirty="0"/>
              <a:t>AND</a:t>
            </a:r>
            <a:r>
              <a:rPr lang="ru-RU" dirty="0"/>
              <a:t> операторы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.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condition2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condition3 ...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en-US" dirty="0"/>
          </a:p>
          <a:p>
            <a:r>
              <a:rPr lang="en-US" dirty="0"/>
              <a:t>AND</a:t>
            </a:r>
            <a:r>
              <a:rPr lang="ru-RU" dirty="0"/>
              <a:t> операторы </a:t>
            </a:r>
            <a:r>
              <a:rPr lang="ru-RU" dirty="0" err="1"/>
              <a:t>бірнеше</a:t>
            </a:r>
            <a:r>
              <a:rPr lang="ru-RU" dirty="0"/>
              <a:t> </a:t>
            </a:r>
            <a:r>
              <a:rPr lang="ru-RU" dirty="0" err="1"/>
              <a:t>шарт</a:t>
            </a:r>
            <a:r>
              <a:rPr lang="ru-RU" dirty="0"/>
              <a:t> </a:t>
            </a:r>
            <a:r>
              <a:rPr lang="ru-RU" dirty="0" err="1"/>
              <a:t>негізінде</a:t>
            </a:r>
            <a:r>
              <a:rPr lang="ru-RU" dirty="0"/>
              <a:t>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сүзу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пайдаланылады</a:t>
            </a:r>
            <a:r>
              <a:rPr lang="ru-RU" dirty="0"/>
              <a:t>, </a:t>
            </a:r>
            <a:r>
              <a:rPr lang="ru-RU" dirty="0" err="1"/>
              <a:t>мысалы</a:t>
            </a:r>
            <a:r>
              <a:rPr lang="ru-RU" dirty="0"/>
              <a:t>, </a:t>
            </a:r>
            <a:r>
              <a:rPr lang="ru-RU" dirty="0" err="1"/>
              <a:t>Испаниядан</a:t>
            </a:r>
            <a:r>
              <a:rPr lang="ru-RU" dirty="0"/>
              <a:t> «</a:t>
            </a:r>
            <a:r>
              <a:rPr lang="en-US" dirty="0"/>
              <a:t>G» </a:t>
            </a:r>
            <a:r>
              <a:rPr lang="ru-RU" dirty="0" err="1"/>
              <a:t>әрпінен</a:t>
            </a:r>
            <a:r>
              <a:rPr lang="ru-RU" dirty="0"/>
              <a:t> </a:t>
            </a:r>
            <a:r>
              <a:rPr lang="ru-RU" dirty="0" err="1"/>
              <a:t>басталатын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тұтынушыларды</a:t>
            </a:r>
            <a:r>
              <a:rPr lang="ru-RU" dirty="0"/>
              <a:t> </a:t>
            </a:r>
            <a:r>
              <a:rPr lang="ru-RU" dirty="0" err="1"/>
              <a:t>қайтарғыңыз</a:t>
            </a:r>
            <a:r>
              <a:rPr lang="ru-RU" dirty="0"/>
              <a:t> </a:t>
            </a:r>
            <a:r>
              <a:rPr lang="ru-RU" dirty="0" err="1"/>
              <a:t>келсе</a:t>
            </a:r>
            <a:r>
              <a:rPr lang="ru-RU" dirty="0"/>
              <a:t>: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 =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'Spain'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'G%’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dirty="0"/>
              <a:t>AND</a:t>
            </a:r>
            <a:r>
              <a:rPr lang="ru-RU" dirty="0"/>
              <a:t> операторы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шарттар</a:t>
            </a:r>
            <a:r>
              <a:rPr lang="ru-RU" dirty="0"/>
              <a:t> ШЫН </a:t>
            </a:r>
            <a:r>
              <a:rPr lang="ru-RU" dirty="0" err="1"/>
              <a:t>болса</a:t>
            </a:r>
            <a:r>
              <a:rPr lang="ru-RU" dirty="0"/>
              <a:t>, </a:t>
            </a:r>
            <a:r>
              <a:rPr lang="ru-RU" dirty="0" err="1"/>
              <a:t>жазбаны</a:t>
            </a:r>
            <a:r>
              <a:rPr lang="ru-RU" dirty="0"/>
              <a:t> </a:t>
            </a:r>
            <a:r>
              <a:rPr lang="ru-RU" dirty="0" err="1"/>
              <a:t>көрсетеді</a:t>
            </a:r>
            <a:r>
              <a:rPr lang="ru-RU" dirty="0"/>
              <a:t>.</a:t>
            </a:r>
            <a:r>
              <a:rPr lang="en-US" dirty="0"/>
              <a:t> OR</a:t>
            </a:r>
            <a:r>
              <a:rPr lang="ru-RU" dirty="0"/>
              <a:t> операторы </a:t>
            </a:r>
            <a:r>
              <a:rPr lang="ru-RU" dirty="0" err="1"/>
              <a:t>шарттардың</a:t>
            </a:r>
            <a:r>
              <a:rPr lang="ru-RU" dirty="0"/>
              <a:t> </a:t>
            </a:r>
            <a:r>
              <a:rPr lang="ru-RU" dirty="0" err="1"/>
              <a:t>кез</a:t>
            </a:r>
            <a:r>
              <a:rPr lang="ru-RU" dirty="0"/>
              <a:t> </a:t>
            </a:r>
            <a:r>
              <a:rPr lang="ru-RU" dirty="0" err="1"/>
              <a:t>келгені</a:t>
            </a:r>
            <a:r>
              <a:rPr lang="ru-RU" dirty="0"/>
              <a:t> ШЫН </a:t>
            </a:r>
            <a:r>
              <a:rPr lang="ru-RU" dirty="0" err="1"/>
              <a:t>болса</a:t>
            </a:r>
            <a:r>
              <a:rPr lang="ru-RU" dirty="0"/>
              <a:t>, </a:t>
            </a:r>
            <a:r>
              <a:rPr lang="ru-RU" dirty="0" err="1"/>
              <a:t>жазбаны</a:t>
            </a:r>
            <a:r>
              <a:rPr lang="ru-RU" dirty="0"/>
              <a:t> </a:t>
            </a:r>
            <a:r>
              <a:rPr lang="ru-RU" dirty="0" err="1"/>
              <a:t>көрсетеді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0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D24FB-204B-F562-1D23-42D38C22C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SQL OR </a:t>
            </a:r>
            <a:r>
              <a:rPr lang="kk-KZ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операторы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9947F-FE6B-E57B-52BA-AE14B34D3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WHERE </a:t>
            </a:r>
            <a:r>
              <a:rPr lang="ru-RU" dirty="0" err="1"/>
              <a:t>сөйлемінде</a:t>
            </a:r>
            <a:r>
              <a:rPr lang="ru-RU" dirty="0"/>
              <a:t> </a:t>
            </a:r>
            <a:r>
              <a:rPr lang="ru-RU" dirty="0" err="1"/>
              <a:t>бір</a:t>
            </a:r>
            <a:r>
              <a:rPr lang="ru-RU" dirty="0"/>
              <a:t> </a:t>
            </a:r>
            <a:r>
              <a:rPr lang="ru-RU" dirty="0" err="1"/>
              <a:t>немесе</a:t>
            </a:r>
            <a:r>
              <a:rPr lang="ru-RU" dirty="0"/>
              <a:t> </a:t>
            </a:r>
            <a:r>
              <a:rPr lang="ru-RU" dirty="0" err="1"/>
              <a:t>бірнеше</a:t>
            </a:r>
            <a:r>
              <a:rPr lang="ru-RU" dirty="0"/>
              <a:t> </a:t>
            </a:r>
            <a:r>
              <a:rPr lang="en-US" dirty="0"/>
              <a:t>OR</a:t>
            </a:r>
            <a:r>
              <a:rPr lang="ru-RU" dirty="0"/>
              <a:t> </a:t>
            </a:r>
            <a:r>
              <a:rPr lang="ru-RU" dirty="0" err="1"/>
              <a:t>операторлары</a:t>
            </a:r>
            <a:r>
              <a:rPr lang="ru-RU" dirty="0"/>
              <a:t> </a:t>
            </a:r>
            <a:r>
              <a:rPr lang="ru-RU" dirty="0" err="1"/>
              <a:t>болуы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.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OR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condition2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OR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condition3 ...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en-US" dirty="0"/>
          </a:p>
          <a:p>
            <a:r>
              <a:rPr lang="en-US" dirty="0"/>
              <a:t>OR</a:t>
            </a:r>
            <a:r>
              <a:rPr lang="ru-RU" dirty="0"/>
              <a:t> операторы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бірнеше</a:t>
            </a:r>
            <a:r>
              <a:rPr lang="ru-RU" dirty="0"/>
              <a:t> </a:t>
            </a:r>
            <a:r>
              <a:rPr lang="ru-RU" dirty="0" err="1"/>
              <a:t>шарт</a:t>
            </a:r>
            <a:r>
              <a:rPr lang="ru-RU" dirty="0"/>
              <a:t> </a:t>
            </a:r>
            <a:r>
              <a:rPr lang="ru-RU" dirty="0" err="1"/>
              <a:t>негізінде</a:t>
            </a:r>
            <a:r>
              <a:rPr lang="ru-RU" dirty="0"/>
              <a:t> </a:t>
            </a:r>
            <a:r>
              <a:rPr lang="ru-RU" dirty="0" err="1"/>
              <a:t>сүзу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пайдаланылады</a:t>
            </a:r>
            <a:r>
              <a:rPr lang="ru-RU" dirty="0"/>
              <a:t>, </a:t>
            </a:r>
            <a:r>
              <a:rPr lang="ru-RU" dirty="0" err="1"/>
              <a:t>мысалы</a:t>
            </a:r>
            <a:r>
              <a:rPr lang="ru-RU" dirty="0"/>
              <a:t>, </a:t>
            </a:r>
            <a:r>
              <a:rPr lang="ru-RU" dirty="0" err="1"/>
              <a:t>Германиядан</a:t>
            </a:r>
            <a:r>
              <a:rPr lang="ru-RU" dirty="0"/>
              <a:t>, </a:t>
            </a:r>
            <a:r>
              <a:rPr lang="ru-RU" dirty="0" err="1"/>
              <a:t>сонымен</a:t>
            </a:r>
            <a:r>
              <a:rPr lang="ru-RU" dirty="0"/>
              <a:t> </a:t>
            </a:r>
            <a:r>
              <a:rPr lang="ru-RU" dirty="0" err="1"/>
              <a:t>қатар</a:t>
            </a:r>
            <a:r>
              <a:rPr lang="ru-RU" dirty="0"/>
              <a:t> </a:t>
            </a:r>
            <a:r>
              <a:rPr lang="ru-RU" dirty="0" err="1"/>
              <a:t>Испаниядан</a:t>
            </a:r>
            <a:r>
              <a:rPr lang="ru-RU" dirty="0"/>
              <a:t> </a:t>
            </a:r>
            <a:r>
              <a:rPr lang="ru-RU" dirty="0" err="1"/>
              <a:t>келген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тұтынушыларды</a:t>
            </a:r>
            <a:r>
              <a:rPr lang="ru-RU" dirty="0"/>
              <a:t> </a:t>
            </a:r>
            <a:r>
              <a:rPr lang="ru-RU" dirty="0" err="1"/>
              <a:t>қайтарғыңыз</a:t>
            </a:r>
            <a:r>
              <a:rPr lang="ru-RU" dirty="0"/>
              <a:t> </a:t>
            </a:r>
            <a:r>
              <a:rPr lang="ru-RU" dirty="0" err="1"/>
              <a:t>келсе</a:t>
            </a:r>
            <a:r>
              <a:rPr lang="ru-RU" dirty="0"/>
              <a:t>: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 =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'Germany'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 =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'Spain'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46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B310-FCC6-B490-C2F5-B0F9457C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46" y="-98451"/>
            <a:ext cx="9520158" cy="1049235"/>
          </a:xfrm>
        </p:spPr>
        <p:txBody>
          <a:bodyPr/>
          <a:lstStyle/>
          <a:p>
            <a:r>
              <a:rPr lang="en-US" dirty="0"/>
              <a:t>NOT </a:t>
            </a:r>
            <a:r>
              <a:rPr lang="kk-KZ" dirty="0"/>
              <a:t>операторы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A6E51-0789-58E2-30A8-AF3776C03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154430"/>
            <a:ext cx="9520158" cy="43119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 </a:t>
            </a:r>
            <a:r>
              <a:rPr lang="ru-RU" dirty="0"/>
              <a:t>операторы </a:t>
            </a:r>
            <a:r>
              <a:rPr lang="ru-RU" dirty="0" err="1"/>
              <a:t>басқа</a:t>
            </a:r>
            <a:r>
              <a:rPr lang="ru-RU" dirty="0"/>
              <a:t> </a:t>
            </a:r>
            <a:r>
              <a:rPr lang="ru-RU" dirty="0" err="1"/>
              <a:t>операторлармен</a:t>
            </a:r>
            <a:r>
              <a:rPr lang="ru-RU" dirty="0"/>
              <a:t> </a:t>
            </a:r>
            <a:r>
              <a:rPr lang="ru-RU" dirty="0" err="1"/>
              <a:t>бірге</a:t>
            </a:r>
            <a:r>
              <a:rPr lang="ru-RU" dirty="0"/>
              <a:t> </a:t>
            </a:r>
            <a:r>
              <a:rPr lang="ru-RU" dirty="0" err="1"/>
              <a:t>қарама-қарсы</a:t>
            </a:r>
            <a:r>
              <a:rPr lang="ru-RU" dirty="0"/>
              <a:t> </a:t>
            </a:r>
            <a:r>
              <a:rPr lang="ru-RU" dirty="0" err="1"/>
              <a:t>нәтиже</a:t>
            </a:r>
            <a:r>
              <a:rPr lang="ru-RU" dirty="0"/>
              <a:t> беру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, оны </a:t>
            </a:r>
            <a:r>
              <a:rPr lang="ru-RU" dirty="0" err="1"/>
              <a:t>теріс</a:t>
            </a:r>
            <a:r>
              <a:rPr lang="ru-RU" dirty="0"/>
              <a:t> </a:t>
            </a:r>
            <a:r>
              <a:rPr lang="ru-RU" dirty="0" err="1"/>
              <a:t>нәтиже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те </a:t>
            </a:r>
            <a:r>
              <a:rPr lang="ru-RU" dirty="0" err="1"/>
              <a:t>атайды</a:t>
            </a:r>
            <a:r>
              <a:rPr lang="ru-RU" dirty="0"/>
              <a:t>.</a:t>
            </a: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NOT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ru-RU" dirty="0"/>
          </a:p>
          <a:p>
            <a:r>
              <a:rPr lang="ru-RU" dirty="0" err="1"/>
              <a:t>Төмендегі</a:t>
            </a:r>
            <a:r>
              <a:rPr lang="ru-RU" dirty="0"/>
              <a:t> </a:t>
            </a:r>
            <a:r>
              <a:rPr lang="ru-RU" dirty="0" err="1"/>
              <a:t>таңдау</a:t>
            </a:r>
            <a:r>
              <a:rPr lang="ru-RU" dirty="0"/>
              <a:t> </a:t>
            </a:r>
            <a:r>
              <a:rPr lang="ru-RU" dirty="0" err="1"/>
              <a:t>мәлімдемесінде</a:t>
            </a:r>
            <a:r>
              <a:rPr lang="ru-RU" dirty="0"/>
              <a:t> </a:t>
            </a:r>
            <a:r>
              <a:rPr lang="ru-RU" dirty="0" err="1"/>
              <a:t>біз</a:t>
            </a:r>
            <a:r>
              <a:rPr lang="ru-RU" dirty="0"/>
              <a:t> </a:t>
            </a:r>
            <a:r>
              <a:rPr lang="ru-RU" dirty="0" err="1"/>
              <a:t>Испаниядан</a:t>
            </a:r>
            <a:r>
              <a:rPr lang="ru-RU" dirty="0"/>
              <a:t> ЕМЕС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тұтынушыларды</a:t>
            </a:r>
            <a:r>
              <a:rPr lang="ru-RU" dirty="0"/>
              <a:t> </a:t>
            </a:r>
            <a:r>
              <a:rPr lang="ru-RU" dirty="0" err="1"/>
              <a:t>қайтарғымыз</a:t>
            </a:r>
            <a:r>
              <a:rPr lang="ru-RU" dirty="0"/>
              <a:t> </a:t>
            </a:r>
            <a:r>
              <a:rPr lang="ru-RU" dirty="0" err="1"/>
              <a:t>келеді</a:t>
            </a:r>
            <a:r>
              <a:rPr lang="ru-RU" dirty="0"/>
              <a:t>:</a:t>
            </a: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NOT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 =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'Spain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NOT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'A%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CustomerID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NOT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BETWEEN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4C09-95A6-BFA9-1FC6-47ADC338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9016A-3129-75CE-3DED-3F204B348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5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115" t="13483" r="21152" b="10982"/>
          <a:stretch/>
        </p:blipFill>
        <p:spPr>
          <a:xfrm>
            <a:off x="1669266" y="0"/>
            <a:ext cx="9484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43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</a:t>
            </a:r>
            <a:r>
              <a:rPr lang="kk-KZ" dirty="0"/>
              <a:t>дегеніміз не?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Мәліметтер</a:t>
            </a:r>
            <a:r>
              <a:rPr lang="ru-RU" dirty="0"/>
              <a:t> </a:t>
            </a:r>
            <a:r>
              <a:rPr lang="ru-RU" dirty="0" err="1"/>
              <a:t>базасында</a:t>
            </a:r>
            <a:r>
              <a:rPr lang="ru-RU" dirty="0"/>
              <a:t> </a:t>
            </a:r>
            <a:r>
              <a:rPr lang="ru-RU" dirty="0" err="1"/>
              <a:t>ақпаратты</a:t>
            </a:r>
            <a:r>
              <a:rPr lang="ru-RU" dirty="0"/>
              <a:t> </a:t>
            </a:r>
            <a:r>
              <a:rPr lang="ru-RU" dirty="0" err="1"/>
              <a:t>сақтау</a:t>
            </a:r>
            <a:r>
              <a:rPr lang="ru-RU" dirty="0"/>
              <a:t> орта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ірі</a:t>
            </a:r>
            <a:r>
              <a:rPr lang="ru-RU" dirty="0"/>
              <a:t> бизнес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кең</a:t>
            </a:r>
            <a:r>
              <a:rPr lang="ru-RU" dirty="0"/>
              <a:t> </a:t>
            </a:r>
            <a:r>
              <a:rPr lang="ru-RU" dirty="0" err="1"/>
              <a:t>таралған</a:t>
            </a:r>
            <a:r>
              <a:rPr lang="ru-RU" dirty="0"/>
              <a:t> </a:t>
            </a:r>
            <a:r>
              <a:rPr lang="ru-RU" dirty="0" err="1"/>
              <a:t>тәжірибе</a:t>
            </a:r>
            <a:r>
              <a:rPr lang="ru-RU" dirty="0"/>
              <a:t> </a:t>
            </a:r>
            <a:r>
              <a:rPr lang="ru-RU" dirty="0" err="1"/>
              <a:t>болып</a:t>
            </a:r>
            <a:r>
              <a:rPr lang="ru-RU" dirty="0"/>
              <a:t> </a:t>
            </a:r>
            <a:r>
              <a:rPr lang="ru-RU" dirty="0" err="1"/>
              <a:t>табылады</a:t>
            </a:r>
            <a:r>
              <a:rPr lang="ru-RU" dirty="0"/>
              <a:t>.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тәсіл</a:t>
            </a:r>
            <a:r>
              <a:rPr lang="ru-RU" dirty="0"/>
              <a:t> </a:t>
            </a:r>
            <a:r>
              <a:rPr lang="ru-RU" dirty="0" err="1"/>
              <a:t>қажет</a:t>
            </a:r>
            <a:r>
              <a:rPr lang="ru-RU" dirty="0"/>
              <a:t> </a:t>
            </a:r>
            <a:r>
              <a:rPr lang="ru-RU" dirty="0" err="1"/>
              <a:t>болған</a:t>
            </a:r>
            <a:r>
              <a:rPr lang="ru-RU" dirty="0"/>
              <a:t> </a:t>
            </a:r>
            <a:r>
              <a:rPr lang="ru-RU" dirty="0" err="1"/>
              <a:t>жағдайда</a:t>
            </a:r>
            <a:r>
              <a:rPr lang="ru-RU" dirty="0"/>
              <a:t> </a:t>
            </a:r>
            <a:r>
              <a:rPr lang="ru-RU" dirty="0" err="1"/>
              <a:t>қажетті</a:t>
            </a:r>
            <a:r>
              <a:rPr lang="ru-RU" dirty="0"/>
              <a:t> </a:t>
            </a:r>
            <a:r>
              <a:rPr lang="ru-RU" dirty="0" err="1"/>
              <a:t>ақпаратқа</a:t>
            </a:r>
            <a:r>
              <a:rPr lang="ru-RU" dirty="0"/>
              <a:t> </a:t>
            </a:r>
            <a:r>
              <a:rPr lang="ru-RU" dirty="0" err="1"/>
              <a:t>оңай</a:t>
            </a:r>
            <a:r>
              <a:rPr lang="ru-RU" dirty="0"/>
              <a:t> </a:t>
            </a:r>
            <a:r>
              <a:rPr lang="ru-RU" dirty="0" err="1"/>
              <a:t>қол</a:t>
            </a:r>
            <a:r>
              <a:rPr lang="ru-RU" dirty="0"/>
              <a:t> </a:t>
            </a:r>
            <a:r>
              <a:rPr lang="ru-RU" dirty="0" err="1"/>
              <a:t>жеткізуге</a:t>
            </a:r>
            <a:r>
              <a:rPr lang="ru-RU" dirty="0"/>
              <a:t> </a:t>
            </a:r>
            <a:r>
              <a:rPr lang="ru-RU" dirty="0" err="1"/>
              <a:t>мүмкіндік</a:t>
            </a:r>
            <a:r>
              <a:rPr lang="ru-RU" dirty="0"/>
              <a:t> </a:t>
            </a:r>
            <a:r>
              <a:rPr lang="ru-RU" dirty="0" err="1"/>
              <a:t>береді</a:t>
            </a:r>
            <a:r>
              <a:rPr lang="ru-RU" dirty="0"/>
              <a:t>. </a:t>
            </a:r>
            <a:r>
              <a:rPr lang="ru-RU" dirty="0" err="1"/>
              <a:t>Мұндай</a:t>
            </a:r>
            <a:r>
              <a:rPr lang="ru-RU" dirty="0"/>
              <a:t> </a:t>
            </a:r>
            <a:r>
              <a:rPr lang="ru-RU" dirty="0" err="1"/>
              <a:t>деректер</a:t>
            </a:r>
            <a:r>
              <a:rPr lang="ru-RU" dirty="0"/>
              <a:t> </a:t>
            </a:r>
            <a:r>
              <a:rPr lang="ru-RU" dirty="0" err="1"/>
              <a:t>қорымен</a:t>
            </a:r>
            <a:r>
              <a:rPr lang="ru-RU" dirty="0"/>
              <a:t> </a:t>
            </a:r>
            <a:r>
              <a:rPr lang="ru-RU" dirty="0" err="1"/>
              <a:t>жұмыс</a:t>
            </a:r>
            <a:r>
              <a:rPr lang="ru-RU" dirty="0"/>
              <a:t> </a:t>
            </a:r>
            <a:r>
              <a:rPr lang="ru-RU" dirty="0" err="1"/>
              <a:t>істеу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сақталған</a:t>
            </a:r>
            <a:r>
              <a:rPr lang="ru-RU" dirty="0"/>
              <a:t> </a:t>
            </a:r>
            <a:r>
              <a:rPr lang="ru-RU" dirty="0" err="1"/>
              <a:t>ақпаратты</a:t>
            </a:r>
            <a:r>
              <a:rPr lang="ru-RU" dirty="0"/>
              <a:t> </a:t>
            </a:r>
            <a:r>
              <a:rPr lang="ru-RU" dirty="0" err="1"/>
              <a:t>алу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өңдеу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қолданылатын</a:t>
            </a:r>
            <a:r>
              <a:rPr lang="ru-RU" dirty="0"/>
              <a:t> </a:t>
            </a:r>
            <a:r>
              <a:rPr lang="ru-RU" dirty="0" err="1"/>
              <a:t>құрылымдық</a:t>
            </a:r>
            <a:r>
              <a:rPr lang="ru-RU" dirty="0"/>
              <a:t> </a:t>
            </a:r>
            <a:r>
              <a:rPr lang="ru-RU" dirty="0" err="1"/>
              <a:t>сұрау</a:t>
            </a:r>
            <a:r>
              <a:rPr lang="ru-RU" dirty="0"/>
              <a:t> </a:t>
            </a:r>
            <a:r>
              <a:rPr lang="ru-RU" dirty="0" err="1"/>
              <a:t>тілі</a:t>
            </a:r>
            <a:r>
              <a:rPr lang="ru-RU" dirty="0"/>
              <a:t> </a:t>
            </a:r>
            <a:r>
              <a:rPr lang="en-US" dirty="0"/>
              <a:t>SQL </a:t>
            </a:r>
            <a:r>
              <a:rPr lang="ru-RU" dirty="0" err="1"/>
              <a:t>тілін</a:t>
            </a:r>
            <a:r>
              <a:rPr lang="ru-RU" dirty="0"/>
              <a:t> </a:t>
            </a:r>
            <a:r>
              <a:rPr lang="ru-RU" dirty="0" err="1"/>
              <a:t>үйрену</a:t>
            </a:r>
            <a:r>
              <a:rPr lang="ru-RU" dirty="0"/>
              <a:t> </a:t>
            </a:r>
            <a:r>
              <a:rPr lang="ru-RU" dirty="0" err="1"/>
              <a:t>керек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Тілдік</a:t>
            </a:r>
            <a:r>
              <a:rPr lang="ru-RU" dirty="0"/>
              <a:t> </a:t>
            </a:r>
            <a:r>
              <a:rPr lang="ru-RU" dirty="0" err="1"/>
              <a:t>сұраулар</a:t>
            </a:r>
            <a:r>
              <a:rPr lang="ru-RU" dirty="0"/>
              <a:t> мен </a:t>
            </a:r>
            <a:r>
              <a:rPr lang="en-US" dirty="0"/>
              <a:t>SQL-</a:t>
            </a:r>
            <a:r>
              <a:rPr lang="ru-RU" dirty="0" err="1"/>
              <a:t>тің</a:t>
            </a:r>
            <a:r>
              <a:rPr lang="ru-RU" dirty="0"/>
              <a:t> </a:t>
            </a:r>
            <a:r>
              <a:rPr lang="ru-RU" dirty="0" err="1"/>
              <a:t>өзін</a:t>
            </a:r>
            <a:r>
              <a:rPr lang="ru-RU" dirty="0"/>
              <a:t> </a:t>
            </a:r>
            <a:r>
              <a:rPr lang="ru-RU" dirty="0" err="1"/>
              <a:t>бірнеше</a:t>
            </a:r>
            <a:r>
              <a:rPr lang="ru-RU" dirty="0"/>
              <a:t> </a:t>
            </a:r>
            <a:r>
              <a:rPr lang="ru-RU" dirty="0" err="1"/>
              <a:t>санатқа</a:t>
            </a:r>
            <a:r>
              <a:rPr lang="ru-RU" dirty="0"/>
              <a:t> </a:t>
            </a:r>
            <a:r>
              <a:rPr lang="ru-RU" dirty="0" err="1"/>
              <a:t>бөлуге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r>
              <a:rPr lang="ru-RU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20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DB56CED6-ACD4-43B1-BE53-1B579E8C6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52" name="Picture 1051">
            <a:extLst>
              <a:ext uri="{FF2B5EF4-FFF2-40B4-BE49-F238E27FC236}">
                <a16:creationId xmlns:a16="http://schemas.microsoft.com/office/drawing/2014/main" id="{5B451061-F85B-40DB-92DA-1FD61C70C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D1F836F1-51D4-4090-8E0D-97877F036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CDE33292-50BA-4AED-A315-7A6ADB4B1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58" name="Rectangle 1057">
            <a:extLst>
              <a:ext uri="{FF2B5EF4-FFF2-40B4-BE49-F238E27FC236}">
                <a16:creationId xmlns:a16="http://schemas.microsoft.com/office/drawing/2014/main" id="{FE93A4E5-9844-4C94-BE97-92EDCA2EB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652113E9-B822-4FC0-9815-D9FD422C4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062" name="Straight Connector 1061">
            <a:extLst>
              <a:ext uri="{FF2B5EF4-FFF2-40B4-BE49-F238E27FC236}">
                <a16:creationId xmlns:a16="http://schemas.microsoft.com/office/drawing/2014/main" id="{54CC25F9-2E48-48AB-8BC0-F5F26454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0988" y="807259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28665850-0FEB-436B-AD92-E1873CA4C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29497226-2365-4B3B-9781-1EA8B98DB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5863181C-F135-428D-88EE-BDA1BF33E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FFBBF4E2-8D2F-43D2-865D-87F0B3ED0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871" y="977099"/>
            <a:ext cx="6621291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Деректерді басқару SQL тілі. - ppt download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" r="4864" b="-2"/>
          <a:stretch/>
        </p:blipFill>
        <p:spPr bwMode="auto">
          <a:xfrm>
            <a:off x="5349066" y="1116345"/>
            <a:ext cx="4821535" cy="3866172"/>
          </a:xfrm>
          <a:prstGeom prst="rect">
            <a:avLst/>
          </a:prstGeom>
          <a:noFill/>
        </p:spPr>
      </p:pic>
      <p:pic>
        <p:nvPicPr>
          <p:cNvPr id="1070" name="Picture 1069">
            <a:extLst>
              <a:ext uri="{FF2B5EF4-FFF2-40B4-BE49-F238E27FC236}">
                <a16:creationId xmlns:a16="http://schemas.microsoft.com/office/drawing/2014/main" id="{8EF1841E-483F-48D2-BEE9-419DB846F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D59C9410-83E0-4382-9205-407BA785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953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034510A-DB30-456D-9F45-F70101243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E3E4AB-D495-4E09-86D0-3C3F1CD3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D48945-BEE9-473E-9443-A1CE317E2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8FB920-D5E3-4F09-967F-5DB75441A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6A1B59-9557-46ED-AF15-9FA7811DC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6248" r="-1" b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ШЕКТЕУЛЕР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169457-B7C6-4D50-8B14-C9A373623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E3BF814-708D-43D6-A62D-54B2DB14D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	MySQL, </a:t>
            </a:r>
            <a:r>
              <a:rPr lang="en-US" dirty="0" err="1"/>
              <a:t>кебір</a:t>
            </a:r>
            <a:r>
              <a:rPr lang="en-US" dirty="0"/>
              <a:t> SQL </a:t>
            </a:r>
            <a:r>
              <a:rPr lang="en-US" dirty="0" err="1"/>
              <a:t>стандарттарын</a:t>
            </a:r>
            <a:r>
              <a:rPr lang="en-US" dirty="0"/>
              <a:t> </a:t>
            </a:r>
            <a:r>
              <a:rPr lang="en-US" dirty="0" err="1"/>
              <a:t>толық</a:t>
            </a:r>
            <a:r>
              <a:rPr lang="en-US" dirty="0"/>
              <a:t> </a:t>
            </a:r>
            <a:r>
              <a:rPr lang="en-US" dirty="0" err="1"/>
              <a:t>қолдамайды</a:t>
            </a:r>
            <a:r>
              <a:rPr lang="en-US" dirty="0"/>
              <a:t>. </a:t>
            </a:r>
            <a:r>
              <a:rPr lang="en-US" dirty="0" err="1"/>
              <a:t>Мысалы</a:t>
            </a:r>
            <a:r>
              <a:rPr lang="en-US" dirty="0"/>
              <a:t>, </a:t>
            </a:r>
            <a:r>
              <a:rPr lang="en-US" dirty="0" err="1"/>
              <a:t>стандартты</a:t>
            </a:r>
            <a:r>
              <a:rPr lang="en-US" dirty="0"/>
              <a:t> SQL </a:t>
            </a:r>
            <a:r>
              <a:rPr lang="en-US" dirty="0" err="1"/>
              <a:t>синтаксын</a:t>
            </a:r>
            <a:r>
              <a:rPr lang="en-US" dirty="0"/>
              <a:t>, </a:t>
            </a:r>
            <a:r>
              <a:rPr lang="en-US" dirty="0" err="1"/>
              <a:t>мәліметтер</a:t>
            </a:r>
            <a:r>
              <a:rPr lang="en-US" dirty="0"/>
              <a:t> </a:t>
            </a:r>
            <a:r>
              <a:rPr lang="en-US" dirty="0" err="1"/>
              <a:t>шектеулері</a:t>
            </a:r>
            <a:r>
              <a:rPr lang="en-US" dirty="0"/>
              <a:t>, </a:t>
            </a:r>
            <a:r>
              <a:rPr lang="en-US" dirty="0" err="1"/>
              <a:t>сыртқы</a:t>
            </a:r>
            <a:r>
              <a:rPr lang="en-US" dirty="0"/>
              <a:t> </a:t>
            </a:r>
            <a:r>
              <a:rPr lang="en-US" dirty="0" err="1"/>
              <a:t>кілттерге</a:t>
            </a:r>
            <a:r>
              <a:rPr lang="en-US" dirty="0"/>
              <a:t> </a:t>
            </a:r>
            <a:r>
              <a:rPr lang="en-US" dirty="0" err="1"/>
              <a:t>сілтемелерді</a:t>
            </a:r>
            <a:r>
              <a:rPr lang="en-US" dirty="0"/>
              <a:t> </a:t>
            </a:r>
            <a:r>
              <a:rPr lang="en-US" dirty="0" err="1"/>
              <a:t>тексеру</a:t>
            </a:r>
            <a:r>
              <a:rPr lang="en-US" dirty="0"/>
              <a:t> </a:t>
            </a:r>
            <a:r>
              <a:rPr lang="en-US" dirty="0" err="1"/>
              <a:t>және</a:t>
            </a:r>
            <a:r>
              <a:rPr lang="en-US" dirty="0"/>
              <a:t> </a:t>
            </a:r>
            <a:r>
              <a:rPr lang="en-US" dirty="0" err="1"/>
              <a:t>де</a:t>
            </a:r>
            <a:r>
              <a:rPr lang="en-US" dirty="0"/>
              <a:t> </a:t>
            </a:r>
            <a:r>
              <a:rPr lang="en-US" dirty="0" err="1"/>
              <a:t>басқа</a:t>
            </a:r>
            <a:r>
              <a:rPr lang="en-US" dirty="0"/>
              <a:t> </a:t>
            </a:r>
            <a:r>
              <a:rPr lang="en-US" dirty="0" err="1"/>
              <a:t>бизнесс</a:t>
            </a:r>
            <a:r>
              <a:rPr lang="en-US" dirty="0"/>
              <a:t> </a:t>
            </a:r>
            <a:r>
              <a:rPr lang="en-US" dirty="0" err="1"/>
              <a:t>логикадағы</a:t>
            </a:r>
            <a:r>
              <a:rPr lang="en-US" dirty="0"/>
              <a:t> </a:t>
            </a:r>
            <a:r>
              <a:rPr lang="en-US" dirty="0" err="1"/>
              <a:t>тұрақтылықты</a:t>
            </a:r>
            <a:r>
              <a:rPr lang="en-US" dirty="0"/>
              <a:t> </a:t>
            </a:r>
            <a:r>
              <a:rPr lang="en-US" dirty="0" err="1"/>
              <a:t>сақтауға</a:t>
            </a:r>
            <a:r>
              <a:rPr lang="en-US" dirty="0"/>
              <a:t> </a:t>
            </a:r>
            <a:r>
              <a:rPr lang="en-US" dirty="0" err="1"/>
              <a:t>арналған</a:t>
            </a:r>
            <a:r>
              <a:rPr lang="en-US" dirty="0"/>
              <a:t> </a:t>
            </a:r>
            <a:r>
              <a:rPr lang="en-US" dirty="0" err="1"/>
              <a:t>функциялары</a:t>
            </a:r>
            <a:r>
              <a:rPr lang="en-US" dirty="0"/>
              <a:t>, </a:t>
            </a:r>
            <a:r>
              <a:rPr lang="en-US" dirty="0" err="1"/>
              <a:t>қатаң</a:t>
            </a:r>
            <a:r>
              <a:rPr lang="en-US" dirty="0"/>
              <a:t> </a:t>
            </a:r>
            <a:r>
              <a:rPr lang="en-US" dirty="0" err="1"/>
              <a:t>тексерулерді</a:t>
            </a:r>
            <a:r>
              <a:rPr lang="en-US" dirty="0"/>
              <a:t> </a:t>
            </a:r>
            <a:r>
              <a:rPr lang="en-US" dirty="0" err="1"/>
              <a:t>орындамайды</a:t>
            </a:r>
            <a:r>
              <a:rPr lang="en-US" dirty="0"/>
              <a:t>. </a:t>
            </a:r>
            <a:r>
              <a:rPr lang="en-US" dirty="0" err="1"/>
              <a:t>Триггерлер</a:t>
            </a:r>
            <a:r>
              <a:rPr lang="en-US" dirty="0"/>
              <a:t> </a:t>
            </a:r>
            <a:r>
              <a:rPr lang="en-US" dirty="0" err="1"/>
              <a:t>болса</a:t>
            </a:r>
            <a:r>
              <a:rPr lang="en-US" dirty="0"/>
              <a:t> </a:t>
            </a:r>
            <a:r>
              <a:rPr lang="en-US" dirty="0" err="1"/>
              <a:t>бір</a:t>
            </a:r>
            <a:r>
              <a:rPr lang="en-US" dirty="0"/>
              <a:t> </a:t>
            </a:r>
            <a:r>
              <a:rPr lang="en-US" dirty="0" err="1"/>
              <a:t>тапсырыста</a:t>
            </a:r>
            <a:r>
              <a:rPr lang="en-US" dirty="0"/>
              <a:t> </a:t>
            </a:r>
            <a:r>
              <a:rPr lang="en-US" dirty="0" err="1"/>
              <a:t>бір</a:t>
            </a:r>
            <a:r>
              <a:rPr lang="en-US" dirty="0"/>
              <a:t> </a:t>
            </a:r>
            <a:r>
              <a:rPr lang="en-US" dirty="0" err="1"/>
              <a:t>рет</a:t>
            </a:r>
            <a:r>
              <a:rPr lang="en-US" dirty="0"/>
              <a:t> </a:t>
            </a:r>
            <a:r>
              <a:rPr lang="en-US" dirty="0" err="1"/>
              <a:t>ғана</a:t>
            </a:r>
            <a:r>
              <a:rPr lang="en-US" dirty="0"/>
              <a:t> </a:t>
            </a:r>
            <a:r>
              <a:rPr lang="en-US" dirty="0" err="1"/>
              <a:t>орындалады</a:t>
            </a:r>
            <a:r>
              <a:rPr lang="en-US" dirty="0"/>
              <a:t>, </a:t>
            </a:r>
            <a:r>
              <a:rPr lang="en-US" dirty="0" err="1"/>
              <a:t>яғни</a:t>
            </a:r>
            <a:r>
              <a:rPr lang="en-US" dirty="0"/>
              <a:t> </a:t>
            </a:r>
            <a:r>
              <a:rPr lang="en-US" dirty="0" err="1"/>
              <a:t>бір</a:t>
            </a:r>
            <a:r>
              <a:rPr lang="en-US" dirty="0"/>
              <a:t> </a:t>
            </a:r>
            <a:r>
              <a:rPr lang="en-US" dirty="0" err="1"/>
              <a:t>кестеге</a:t>
            </a:r>
            <a:r>
              <a:rPr lang="en-US" dirty="0"/>
              <a:t> </a:t>
            </a:r>
            <a:r>
              <a:rPr lang="en-US" dirty="0" err="1"/>
              <a:t>орындалған</a:t>
            </a:r>
            <a:r>
              <a:rPr lang="en-US" dirty="0"/>
              <a:t> </a:t>
            </a:r>
            <a:r>
              <a:rPr lang="en-US" dirty="0" err="1"/>
              <a:t>енгізу</a:t>
            </a:r>
            <a:r>
              <a:rPr lang="en-US" dirty="0"/>
              <a:t> </a:t>
            </a:r>
            <a:r>
              <a:rPr lang="en-US" dirty="0" err="1"/>
              <a:t>операциясының</a:t>
            </a:r>
            <a:r>
              <a:rPr lang="en-US" dirty="0"/>
              <a:t> </a:t>
            </a:r>
            <a:r>
              <a:rPr lang="en-US" dirty="0" err="1"/>
              <a:t>алдында</a:t>
            </a:r>
            <a:r>
              <a:rPr lang="en-US" dirty="0"/>
              <a:t> </a:t>
            </a:r>
            <a:r>
              <a:rPr lang="en-US" dirty="0" err="1"/>
              <a:t>немесе</a:t>
            </a:r>
            <a:r>
              <a:rPr lang="en-US" dirty="0"/>
              <a:t> </a:t>
            </a:r>
            <a:r>
              <a:rPr lang="en-US" dirty="0" err="1"/>
              <a:t>одан</a:t>
            </a:r>
            <a:r>
              <a:rPr lang="en-US" dirty="0"/>
              <a:t> </a:t>
            </a:r>
            <a:r>
              <a:rPr lang="en-US" dirty="0" err="1"/>
              <a:t>кейін</a:t>
            </a:r>
            <a:r>
              <a:rPr lang="en-US" dirty="0"/>
              <a:t> </a:t>
            </a:r>
            <a:r>
              <a:rPr lang="en-US" dirty="0" err="1"/>
              <a:t>бір-ақ</a:t>
            </a:r>
            <a:r>
              <a:rPr lang="en-US" dirty="0"/>
              <a:t> </a:t>
            </a:r>
            <a:r>
              <a:rPr lang="en-US" dirty="0" err="1"/>
              <a:t>рет</a:t>
            </a:r>
            <a:r>
              <a:rPr lang="en-US" dirty="0"/>
              <a:t> </a:t>
            </a:r>
            <a:r>
              <a:rPr lang="en-US" dirty="0" err="1"/>
              <a:t>бір</a:t>
            </a:r>
            <a:r>
              <a:rPr lang="en-US" dirty="0"/>
              <a:t> </a:t>
            </a:r>
            <a:r>
              <a:rPr lang="en-US" dirty="0" err="1"/>
              <a:t>триггерді</a:t>
            </a:r>
            <a:r>
              <a:rPr lang="en-US" dirty="0"/>
              <a:t> </a:t>
            </a:r>
            <a:r>
              <a:rPr lang="en-US" dirty="0" err="1"/>
              <a:t>орындауға</a:t>
            </a:r>
            <a:r>
              <a:rPr lang="en-US" dirty="0"/>
              <a:t> </a:t>
            </a:r>
            <a:r>
              <a:rPr lang="en-US" dirty="0" err="1"/>
              <a:t>болады</a:t>
            </a:r>
            <a:r>
              <a:rPr lang="en-US" dirty="0"/>
              <a:t>. </a:t>
            </a:r>
            <a:r>
              <a:rPr lang="en-US" dirty="0" err="1"/>
              <a:t>Көріністерге</a:t>
            </a:r>
            <a:r>
              <a:rPr lang="en-US" dirty="0"/>
              <a:t> </a:t>
            </a:r>
            <a:r>
              <a:rPr lang="en-US" dirty="0" err="1"/>
              <a:t>болса</a:t>
            </a:r>
            <a:r>
              <a:rPr lang="en-US" dirty="0"/>
              <a:t> </a:t>
            </a:r>
            <a:r>
              <a:rPr lang="en-US" dirty="0" err="1"/>
              <a:t>триггер</a:t>
            </a:r>
            <a:r>
              <a:rPr lang="en-US" dirty="0"/>
              <a:t> </a:t>
            </a:r>
            <a:r>
              <a:rPr lang="en-US" dirty="0" err="1"/>
              <a:t>орындауға</a:t>
            </a:r>
            <a:r>
              <a:rPr lang="en-US" dirty="0"/>
              <a:t> </a:t>
            </a:r>
            <a:r>
              <a:rPr lang="en-US" dirty="0" err="1"/>
              <a:t>болмайды</a:t>
            </a:r>
            <a:r>
              <a:rPr lang="en-US" dirty="0"/>
              <a:t>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br>
              <a:rPr lang="en-US" dirty="0"/>
            </a:br>
            <a:endParaRPr kumimoji="0" lang="en-US" b="0" i="0" u="none" strike="noStrike" cap="none" spc="0" normalizeH="0" baseline="0" noProof="0" dirty="0">
              <a:ln>
                <a:noFill/>
              </a:ln>
              <a:uLnTx/>
              <a:uFillTx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0C0F1BA-2DF1-4BA9-985B-1A0126C6A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4CC650-F3AE-47ED-96D9-DD4CB94CA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803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431" y="660045"/>
            <a:ext cx="9404723" cy="1400530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Қолданыстағы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ALTER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 </a:t>
            </a:r>
          </a:p>
          <a:p>
            <a:pPr marL="0" indent="0">
              <a:buNone/>
            </a:pP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09700" lvl="2" indent="-609600">
              <a:buNone/>
            </a:pPr>
            <a:r>
              <a:rPr lang="en-US" sz="2000" dirty="0">
                <a:highlight>
                  <a:srgbClr val="000000"/>
                </a:highlight>
              </a:rPr>
              <a:t> </a:t>
            </a:r>
            <a:r>
              <a:rPr lang="en-US" sz="2800" b="1" dirty="0">
                <a:latin typeface="Courier New" pitchFamily="49" charset="0"/>
              </a:rPr>
              <a:t>ALTER TABLE EMPLOYEE</a:t>
            </a:r>
          </a:p>
          <a:p>
            <a:pPr marL="1409700" lvl="2" indent="-609600">
              <a:buNone/>
            </a:pPr>
            <a:r>
              <a:rPr lang="en-US" sz="2800" b="1" dirty="0">
                <a:latin typeface="Courier New" pitchFamily="49" charset="0"/>
              </a:rPr>
              <a:t>	 ADD CONSTRAINT </a:t>
            </a:r>
            <a:r>
              <a:rPr lang="en-US" sz="2800" b="1" dirty="0" err="1">
                <a:latin typeface="Courier New" pitchFamily="49" charset="0"/>
              </a:rPr>
              <a:t>Emp_PK</a:t>
            </a:r>
            <a:r>
              <a:rPr lang="en-US" sz="2800" b="1" dirty="0">
                <a:latin typeface="Courier New" pitchFamily="49" charset="0"/>
              </a:rPr>
              <a:t> PRIMARY KEY(</a:t>
            </a:r>
            <a:r>
              <a:rPr lang="en-US" sz="2800" b="1" dirty="0" err="1">
                <a:latin typeface="Courier New" pitchFamily="49" charset="0"/>
              </a:rPr>
              <a:t>EmpID</a:t>
            </a:r>
            <a:r>
              <a:rPr lang="en-US" sz="2800" b="1" dirty="0">
                <a:latin typeface="Courier New" pitchFamily="49" charset="0"/>
              </a:rPr>
              <a:t>);</a:t>
            </a:r>
            <a:endParaRPr lang="kk-KZ" sz="2800" b="1" dirty="0">
              <a:latin typeface="Courier New" pitchFamily="49" charset="0"/>
            </a:endParaRPr>
          </a:p>
          <a:p>
            <a:pPr marL="1409700" lvl="2" indent="-609600">
              <a:buNone/>
            </a:pP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45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544158"/>
            <a:ext cx="10249721" cy="1400530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Бұрыннан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бастапқы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ALTER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Courier New" pitchFamily="49" charset="0"/>
              </a:rPr>
              <a:t>ALTER TABLE EMP_SKILL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Courier New" pitchFamily="49" charset="0"/>
              </a:rPr>
              <a:t>	  ADD CONSTRAINT </a:t>
            </a:r>
            <a:r>
              <a:rPr lang="en-US" sz="2800" b="1" dirty="0" err="1">
                <a:latin typeface="Courier New" pitchFamily="49" charset="0"/>
              </a:rPr>
              <a:t>EmpSkill_PK</a:t>
            </a:r>
            <a:endParaRPr lang="en-US" sz="2800" b="1" dirty="0">
              <a:latin typeface="Courier New" pitchFamily="49" charset="0"/>
            </a:endParaRP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Courier New" pitchFamily="49" charset="0"/>
              </a:rPr>
              <a:t>		     PRIMARY KEY(</a:t>
            </a:r>
            <a:r>
              <a:rPr lang="en-US" sz="2800" b="1" dirty="0" err="1">
                <a:latin typeface="Courier New" pitchFamily="49" charset="0"/>
              </a:rPr>
              <a:t>EmpID</a:t>
            </a:r>
            <a:r>
              <a:rPr lang="en-US" sz="2800" b="1" dirty="0">
                <a:latin typeface="Courier New" pitchFamily="49" charset="0"/>
              </a:rPr>
              <a:t>, </a:t>
            </a:r>
            <a:r>
              <a:rPr lang="en-US" sz="2800" b="1" dirty="0" err="1">
                <a:latin typeface="Courier New" pitchFamily="49" charset="0"/>
              </a:rPr>
              <a:t>SkillID</a:t>
            </a:r>
            <a:r>
              <a:rPr lang="en-US" sz="2800" b="1" dirty="0">
                <a:latin typeface="Courier New" pitchFamily="49" charset="0"/>
              </a:rPr>
              <a:t>);</a:t>
            </a:r>
          </a:p>
          <a:p>
            <a:pPr marL="400050" lvl="1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65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Қолданыстағы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сыртқы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ALTER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</a:t>
            </a:r>
          </a:p>
          <a:p>
            <a:pPr marL="0" indent="0">
              <a:buNone/>
            </a:pPr>
            <a:endParaRPr lang="kk-KZ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None/>
            </a:pPr>
            <a:r>
              <a:rPr lang="kk-KZ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b="1" dirty="0">
                <a:latin typeface="Courier New" pitchFamily="49" charset="0"/>
              </a:rPr>
              <a:t>ALTER TABLE EMPLOYEE ADD</a:t>
            </a:r>
          </a:p>
          <a:p>
            <a:pPr lvl="1">
              <a:buFontTx/>
              <a:buNone/>
            </a:pPr>
            <a:r>
              <a:rPr lang="en-US" sz="2800" b="1" dirty="0">
                <a:latin typeface="Courier New" pitchFamily="49" charset="0"/>
              </a:rPr>
              <a:t>   CONSTRAINT  </a:t>
            </a:r>
            <a:r>
              <a:rPr lang="en-US" sz="2800" b="1" dirty="0" err="1">
                <a:latin typeface="Courier New" pitchFamily="49" charset="0"/>
              </a:rPr>
              <a:t>Emp_FK</a:t>
            </a:r>
            <a:r>
              <a:rPr lang="en-US" sz="2800" b="1" dirty="0">
                <a:latin typeface="Courier New" pitchFamily="49" charset="0"/>
              </a:rPr>
              <a:t>  	   FOREIGN KEY(</a:t>
            </a:r>
            <a:r>
              <a:rPr lang="en-US" sz="2800" b="1" dirty="0" err="1">
                <a:latin typeface="Courier New" pitchFamily="49" charset="0"/>
              </a:rPr>
              <a:t>DeptID</a:t>
            </a:r>
            <a:r>
              <a:rPr lang="en-US" sz="2800" b="1" dirty="0">
                <a:latin typeface="Courier New" pitchFamily="49" charset="0"/>
              </a:rPr>
              <a:t>)</a:t>
            </a:r>
          </a:p>
          <a:p>
            <a:pPr lvl="1">
              <a:buFontTx/>
              <a:buNone/>
            </a:pPr>
            <a:r>
              <a:rPr lang="en-US" sz="2800" b="1" dirty="0">
                <a:latin typeface="Courier New" pitchFamily="49" charset="0"/>
              </a:rPr>
              <a:t> 			     REFERENCES  DEPARTMENT(</a:t>
            </a:r>
            <a:r>
              <a:rPr lang="en-US" sz="2800" b="1" dirty="0" err="1">
                <a:latin typeface="Courier New" pitchFamily="49" charset="0"/>
              </a:rPr>
              <a:t>DeptID</a:t>
            </a:r>
            <a:r>
              <a:rPr lang="en-US" sz="2800" b="1" dirty="0">
                <a:latin typeface="Courier New" pitchFamily="49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65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Қолданыстағы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пайдаланыңыз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түзу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' 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жалғыз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тырнақшаға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алынуы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Tx/>
              <a:buNone/>
            </a:pPr>
            <a:r>
              <a:rPr lang="ru-RU" sz="2800" b="1" dirty="0">
                <a:solidFill>
                  <a:srgbClr val="FFFF00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INSERT INTO EMPLOYEE VALUES(91, 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2800" b="1" dirty="0" err="1">
                <a:latin typeface="Courier New" pitchFamily="49" charset="0"/>
              </a:rPr>
              <a:t>Smither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'</a:t>
            </a:r>
            <a:r>
              <a:rPr lang="en-US" sz="2800" b="1" dirty="0">
                <a:latin typeface="Courier New" pitchFamily="49" charset="0"/>
              </a:rPr>
              <a:t>, 12);</a:t>
            </a:r>
          </a:p>
          <a:p>
            <a:pPr lvl="1">
              <a:buFontTx/>
              <a:buNone/>
            </a:pPr>
            <a:r>
              <a:rPr lang="en-US" sz="2800" b="1" dirty="0">
                <a:latin typeface="Courier New" pitchFamily="49" charset="0"/>
              </a:rPr>
              <a:t>	</a:t>
            </a:r>
          </a:p>
          <a:p>
            <a:pPr lvl="1">
              <a:buFontTx/>
              <a:buNone/>
            </a:pPr>
            <a:r>
              <a:rPr lang="en-US" sz="2800" b="1" dirty="0">
                <a:latin typeface="Courier New" pitchFamily="49" charset="0"/>
              </a:rPr>
              <a:t>	INSERT INTO EMPLOYEE (</a:t>
            </a:r>
            <a:r>
              <a:rPr lang="en-US" sz="2800" b="1" dirty="0" err="1">
                <a:latin typeface="Courier New" pitchFamily="49" charset="0"/>
              </a:rPr>
              <a:t>EmpID</a:t>
            </a:r>
            <a:r>
              <a:rPr lang="en-US" sz="2800" b="1" dirty="0">
                <a:latin typeface="Courier New" pitchFamily="49" charset="0"/>
              </a:rPr>
              <a:t>, </a:t>
            </a:r>
            <a:r>
              <a:rPr lang="en-US" sz="2800" b="1" dirty="0" err="1">
                <a:latin typeface="Courier New" pitchFamily="49" charset="0"/>
              </a:rPr>
              <a:t>SalaryCode</a:t>
            </a:r>
            <a:r>
              <a:rPr lang="en-US" sz="2800" b="1" dirty="0">
                <a:latin typeface="Courier New" pitchFamily="49" charset="0"/>
              </a:rPr>
              <a:t>) </a:t>
            </a:r>
          </a:p>
          <a:p>
            <a:pPr lvl="3">
              <a:buFontTx/>
              <a:buNone/>
            </a:pPr>
            <a:r>
              <a:rPr lang="en-US" sz="2800" b="1" dirty="0">
                <a:latin typeface="Courier New" pitchFamily="49" charset="0"/>
              </a:rPr>
              <a:t>	 VALUES (62, 11);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15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танымал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SELECT/FROM/WHERE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фреймворктер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көрсетілген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келетін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дерекқордан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dirty="0"/>
              <a:t>		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sz="2800" b="1" dirty="0">
                <a:latin typeface="Courier New" pitchFamily="49" charset="0"/>
              </a:rPr>
              <a:t>SELECT </a:t>
            </a:r>
            <a:r>
              <a:rPr lang="en-US" sz="2800" b="1" dirty="0" err="1">
                <a:latin typeface="Courier New" pitchFamily="49" charset="0"/>
              </a:rPr>
              <a:t>EmpName</a:t>
            </a:r>
            <a:endParaRPr lang="en-US" sz="2800" b="1" dirty="0">
              <a:latin typeface="Courier New" pitchFamily="49" charset="0"/>
            </a:endParaRPr>
          </a:p>
          <a:p>
            <a:pPr lvl="1">
              <a:buFontTx/>
              <a:buNone/>
            </a:pPr>
            <a:r>
              <a:rPr lang="en-US" sz="2800" b="1" dirty="0">
                <a:latin typeface="Courier New" pitchFamily="49" charset="0"/>
              </a:rPr>
              <a:t>			FROM 	EMPLOYEE</a:t>
            </a:r>
          </a:p>
          <a:p>
            <a:pPr lvl="1">
              <a:buFontTx/>
              <a:buNone/>
            </a:pPr>
            <a:r>
              <a:rPr lang="en-US" sz="2800" b="1" dirty="0">
                <a:latin typeface="Courier New" pitchFamily="49" charset="0"/>
              </a:rPr>
              <a:t>			WHERE	</a:t>
            </a:r>
            <a:r>
              <a:rPr lang="en-US" sz="2800" b="1" dirty="0" err="1">
                <a:latin typeface="Courier New" pitchFamily="49" charset="0"/>
              </a:rPr>
              <a:t>EmpID</a:t>
            </a:r>
            <a:r>
              <a:rPr lang="en-US" sz="2800" b="1" dirty="0">
                <a:latin typeface="Courier New" pitchFamily="49" charset="0"/>
              </a:rPr>
              <a:t> = 2010001;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1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906" y="-112341"/>
            <a:ext cx="11376073" cy="2172916"/>
          </a:xfrm>
        </p:spPr>
        <p:txBody>
          <a:bodyPr/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b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нәтижелері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реляция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endParaRPr lang="ru-RU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реляциядан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реляцияны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уақытша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сұранысқа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төмендегідей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құру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сұранысқа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жіберу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қосалқы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8469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бағандарды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Көрсетілген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келетін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жолдардың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жұлдызшаны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* 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пайдаланыңыз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Tx/>
              <a:buNone/>
            </a:pPr>
            <a:r>
              <a:rPr lang="en-US" sz="2800" b="1" dirty="0">
                <a:latin typeface="Courier New" pitchFamily="49" charset="0"/>
              </a:rPr>
              <a:t>SELECT	  *    </a:t>
            </a:r>
          </a:p>
          <a:p>
            <a:pPr lvl="2">
              <a:buFontTx/>
              <a:buNone/>
            </a:pPr>
            <a:r>
              <a:rPr lang="en-US" sz="2800" b="1" dirty="0">
                <a:latin typeface="Courier New" pitchFamily="49" charset="0"/>
              </a:rPr>
              <a:t>		FROM 	  EMPLOYEE;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07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19526"/>
            <a:ext cx="7469983" cy="767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СҰРЫПТАУ</a:t>
            </a:r>
          </a:p>
        </p:txBody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:a16="http://schemas.microsoft.com/office/drawing/2014/main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058" y="1491020"/>
            <a:ext cx="7770811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ДҚБЖ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тапсырысты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оны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ресурстарды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айтарлықтай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үнемдейді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kumimoji="0" lang="ru-RU" sz="2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2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744584"/>
            <a:ext cx="11312434" cy="54341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DDL) 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қолданылатын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пәрмендерден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манипуляциялау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DML)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базасындағы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қолданылатын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командалардан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DCL) 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пайдаланушы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рұқсаттарымен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элементтерімен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істейтін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пәрмендерден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Транзакцияны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TCL) 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транзакциясымен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айналысатын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пәрмендерден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345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653260" cy="140053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мәлімдемелерін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өңдеу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SQL Serve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91" y="1853248"/>
            <a:ext cx="8656689" cy="47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64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операторлары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критерийлерін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жиындарының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қиылысын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жиындарының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бірігуін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33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SQL: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35177" y="1972491"/>
            <a:ext cx="7544300" cy="4885509"/>
          </a:xfrm>
        </p:spPr>
        <p:txBody>
          <a:bodyPr>
            <a:normAutofit/>
          </a:bodyPr>
          <a:lstStyle/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SELECT     </a:t>
            </a:r>
            <a:r>
              <a:rPr lang="en-US" sz="2400" b="1" dirty="0" err="1">
                <a:latin typeface="Courier New" pitchFamily="49" charset="0"/>
                <a:ea typeface="+mn-ea"/>
                <a:cs typeface="+mn-cs"/>
              </a:rPr>
              <a:t>EmpName</a:t>
            </a:r>
            <a:endParaRPr lang="en-US" sz="2400" b="1" dirty="0">
              <a:latin typeface="Courier New" pitchFamily="49" charset="0"/>
              <a:ea typeface="+mn-ea"/>
              <a:cs typeface="+mn-cs"/>
            </a:endParaRP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FROM 	 EMPLOYEE</a:t>
            </a: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WHERE      </a:t>
            </a:r>
            <a:r>
              <a:rPr lang="en-US" sz="2400" b="1" dirty="0" err="1">
                <a:latin typeface="Courier New" pitchFamily="49" charset="0"/>
                <a:ea typeface="+mn-ea"/>
                <a:cs typeface="+mn-cs"/>
              </a:rPr>
              <a:t>DeptID</a:t>
            </a: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 &lt; 7</a:t>
            </a: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			 OR 	 </a:t>
            </a:r>
            <a:r>
              <a:rPr lang="en-US" sz="2400" b="1" dirty="0" err="1">
                <a:latin typeface="Courier New" pitchFamily="49" charset="0"/>
                <a:ea typeface="+mn-ea"/>
                <a:cs typeface="+mn-cs"/>
              </a:rPr>
              <a:t>DeptID</a:t>
            </a: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 &gt; 12;</a:t>
            </a: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en-US" sz="2400" b="1" dirty="0">
              <a:latin typeface="Courier New" pitchFamily="49" charset="0"/>
              <a:ea typeface="+mn-ea"/>
              <a:cs typeface="+mn-cs"/>
            </a:endParaRP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en-US" sz="2400" b="1" dirty="0">
              <a:latin typeface="Courier New" pitchFamily="49" charset="0"/>
              <a:ea typeface="+mn-ea"/>
              <a:cs typeface="+mn-cs"/>
            </a:endParaRP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SELECT  	 </a:t>
            </a:r>
            <a:r>
              <a:rPr lang="en-US" sz="2400" b="1" dirty="0" err="1">
                <a:latin typeface="Courier New" pitchFamily="49" charset="0"/>
                <a:ea typeface="+mn-ea"/>
                <a:cs typeface="+mn-cs"/>
              </a:rPr>
              <a:t>EmpName</a:t>
            </a:r>
            <a:endParaRPr lang="en-US" sz="2400" b="1" dirty="0">
              <a:latin typeface="Courier New" pitchFamily="49" charset="0"/>
              <a:ea typeface="+mn-ea"/>
              <a:cs typeface="+mn-cs"/>
            </a:endParaRP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FROM    	 EMPLOYEE</a:t>
            </a: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WHERE   	 </a:t>
            </a:r>
            <a:r>
              <a:rPr lang="en-US" sz="2400" b="1" dirty="0" err="1">
                <a:latin typeface="Courier New" pitchFamily="49" charset="0"/>
                <a:ea typeface="+mn-ea"/>
                <a:cs typeface="+mn-cs"/>
              </a:rPr>
              <a:t>DeptID</a:t>
            </a: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 = 9</a:t>
            </a: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	     	 AND  </a:t>
            </a:r>
            <a:r>
              <a:rPr lang="en-US" sz="2400" b="1" dirty="0" err="1">
                <a:latin typeface="Courier New" pitchFamily="49" charset="0"/>
                <a:ea typeface="+mn-ea"/>
                <a:cs typeface="+mn-cs"/>
              </a:rPr>
              <a:t>SalaryCode</a:t>
            </a:r>
            <a:r>
              <a:rPr lang="en-US" sz="2400" b="1" dirty="0">
                <a:latin typeface="Courier New" pitchFamily="49" charset="0"/>
                <a:ea typeface="+mn-ea"/>
                <a:cs typeface="+mn-cs"/>
              </a:rPr>
              <a:t> &lt;= 23;</a:t>
            </a:r>
          </a:p>
          <a:p>
            <a:pPr lvl="4">
              <a:buFontTx/>
              <a:buNone/>
            </a:pPr>
            <a:endParaRPr lang="en-US" sz="2400" b="1" dirty="0">
              <a:solidFill>
                <a:srgbClr val="FFFF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84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ауқымында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853248"/>
            <a:ext cx="12192000" cy="4885509"/>
          </a:xfrm>
        </p:spPr>
        <p:txBody>
          <a:bodyPr>
            <a:normAutofit/>
          </a:bodyPr>
          <a:lstStyle/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kk-KZ" sz="2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SQL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пайдаланушыға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жолда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ең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төменгі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ең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үлкен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мәнді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көрсетуге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мүмкіндік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беретін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BETWEEN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кілт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сөзін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береді</a:t>
            </a: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kk-KZ" sz="2800" b="1" dirty="0">
              <a:solidFill>
                <a:srgbClr val="FFFF00"/>
              </a:solidFill>
              <a:latin typeface="Courier New" pitchFamily="49" charset="0"/>
            </a:endParaRPr>
          </a:p>
          <a:p>
            <a:pPr lvl="4">
              <a:lnSpc>
                <a:spcPct val="90000"/>
              </a:lnSpc>
              <a:buFontTx/>
              <a:buNone/>
            </a:pPr>
            <a:r>
              <a:rPr lang="en-US" sz="3200" b="1" dirty="0">
                <a:latin typeface="Courier New" pitchFamily="49" charset="0"/>
              </a:rPr>
              <a:t>SELECT  </a:t>
            </a:r>
            <a:r>
              <a:rPr lang="en-US" sz="3200" b="1" dirty="0" err="1">
                <a:latin typeface="Courier New" pitchFamily="49" charset="0"/>
              </a:rPr>
              <a:t>EmpName</a:t>
            </a:r>
            <a:endParaRPr lang="en-US" sz="3200" b="1" dirty="0">
              <a:latin typeface="Courier New" pitchFamily="49" charset="0"/>
            </a:endParaRPr>
          </a:p>
          <a:p>
            <a:pPr lvl="4">
              <a:lnSpc>
                <a:spcPct val="90000"/>
              </a:lnSpc>
              <a:buFontTx/>
              <a:buNone/>
            </a:pPr>
            <a:r>
              <a:rPr lang="en-US" sz="3200" b="1" dirty="0">
                <a:latin typeface="Courier New" pitchFamily="49" charset="0"/>
              </a:rPr>
              <a:t>FROM    EMPLOYEE</a:t>
            </a:r>
          </a:p>
          <a:p>
            <a:pPr lvl="4">
              <a:lnSpc>
                <a:spcPct val="90000"/>
              </a:lnSpc>
              <a:buFontTx/>
              <a:buNone/>
            </a:pPr>
            <a:r>
              <a:rPr lang="en-US" sz="3200" b="1" dirty="0">
                <a:latin typeface="Courier New" pitchFamily="49" charset="0"/>
              </a:rPr>
              <a:t>WHERE   </a:t>
            </a:r>
            <a:r>
              <a:rPr lang="en-US" sz="3200" b="1" dirty="0" err="1">
                <a:latin typeface="Courier New" pitchFamily="49" charset="0"/>
              </a:rPr>
              <a:t>SalaryCode</a:t>
            </a:r>
            <a:r>
              <a:rPr lang="en-US" sz="3200" b="1" dirty="0">
                <a:latin typeface="Courier New" pitchFamily="49" charset="0"/>
              </a:rPr>
              <a:t> BETWEEN 10 AND 45;</a:t>
            </a:r>
          </a:p>
          <a:p>
            <a:pPr marL="1085850" lvl="2" defTabSz="914400">
              <a:lnSpc>
                <a:spcPct val="90000"/>
              </a:lnSpc>
              <a:spcBef>
                <a:spcPts val="500"/>
              </a:spcBef>
              <a:buClrTx/>
              <a:buSzTx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86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671" y="91857"/>
            <a:ext cx="9404723" cy="1400530"/>
          </a:xfrm>
        </p:spPr>
        <p:txBody>
          <a:bodyPr/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0040" y="1816508"/>
            <a:ext cx="12192000" cy="50414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кестедегі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шектеулердің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latin typeface="Open Sans" panose="020B0606030504020204" pitchFamily="34" charset="0"/>
              </a:rPr>
              <a:t>NOT NULL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latin typeface="Open Sans" panose="020B0606030504020204" pitchFamily="34" charset="0"/>
              </a:rPr>
              <a:t>UNIQUE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latin typeface="Open Sans" panose="020B0606030504020204" pitchFamily="34" charset="0"/>
              </a:rPr>
              <a:t>CHECK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latin typeface="Open Sans" panose="020B0606030504020204" pitchFamily="34" charset="0"/>
              </a:rPr>
              <a:t>DEFAULT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latin typeface="Open Sans" panose="020B0606030504020204" pitchFamily="34" charset="0"/>
              </a:rPr>
              <a:t>INDEX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b="1" dirty="0">
                <a:latin typeface="Open Sans" panose="020B0606030504020204" pitchFamily="34" charset="0"/>
              </a:rPr>
              <a:t>NOT NULL</a:t>
            </a:r>
            <a:endParaRPr lang="en-US" sz="2800" dirty="0"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болмауын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531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393" y="182879"/>
            <a:ext cx="10037771" cy="829447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80556"/>
            <a:ext cx="12192000" cy="50414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Реляциялық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тұрғысынан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түсініктемені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кеңейтетін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нөлдік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орындарды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қамтитын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өріске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мәндерінің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сұраныстарда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дәстүрлі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(=, &lt;, &gt;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&lt;&gt;)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операторларын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стандарттарында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тармағын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көрсетілгендей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жиындарын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қайтаруға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 latinLnBrk="1">
              <a:buFont typeface="Wingdings" panose="05000000000000000000" pitchFamily="2" charset="2"/>
              <a:buChar char="§"/>
            </a:pPr>
            <a:r>
              <a:rPr lang="en-US" sz="2700" dirty="0">
                <a:latin typeface="inherit"/>
              </a:rPr>
              <a:t>SELECT </a:t>
            </a:r>
            <a:r>
              <a:rPr lang="ru-RU" sz="2700" dirty="0">
                <a:latin typeface="inherit"/>
              </a:rPr>
              <a:t>баған_атауы1, баған_атауы2, баған_атауы3, ... , </a:t>
            </a:r>
            <a:r>
              <a:rPr lang="ru-RU" sz="2700" dirty="0" err="1">
                <a:latin typeface="inherit"/>
              </a:rPr>
              <a:t>баған_атауы</a:t>
            </a:r>
            <a:r>
              <a:rPr lang="en-US" sz="2700" dirty="0">
                <a:latin typeface="inherit"/>
              </a:rPr>
              <a:t>N</a:t>
            </a:r>
            <a:endParaRPr lang="kk-KZ" sz="2700" dirty="0">
              <a:latin typeface="inherit"/>
            </a:endParaRPr>
          </a:p>
          <a:p>
            <a:pPr fontAlgn="base" latinLnBrk="1">
              <a:buFont typeface="Wingdings" panose="05000000000000000000" pitchFamily="2" charset="2"/>
              <a:buChar char="§"/>
            </a:pPr>
            <a:r>
              <a:rPr lang="en-US" sz="2700" dirty="0">
                <a:latin typeface="inherit"/>
              </a:rPr>
              <a:t>FROM </a:t>
            </a:r>
            <a:r>
              <a:rPr lang="ru-RU" sz="2700" dirty="0" err="1">
                <a:latin typeface="inherit"/>
              </a:rPr>
              <a:t>кесте_атауы</a:t>
            </a:r>
            <a:endParaRPr lang="ru-RU" sz="2700" dirty="0">
              <a:latin typeface="inherit"/>
            </a:endParaRPr>
          </a:p>
          <a:p>
            <a:pPr fontAlgn="base" latinLnBrk="1">
              <a:buFont typeface="Wingdings" panose="05000000000000000000" pitchFamily="2" charset="2"/>
              <a:buChar char="§"/>
            </a:pPr>
            <a:r>
              <a:rPr lang="en-US" sz="2700" dirty="0">
                <a:latin typeface="inherit"/>
              </a:rPr>
              <a:t>WHERE </a:t>
            </a:r>
            <a:r>
              <a:rPr lang="ru-RU" sz="2700" dirty="0" err="1">
                <a:latin typeface="inherit"/>
              </a:rPr>
              <a:t>баған_атауы</a:t>
            </a:r>
            <a:r>
              <a:rPr lang="en-US" sz="2700" dirty="0">
                <a:latin typeface="inherit"/>
              </a:rPr>
              <a:t>N = NULL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01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859" y="217587"/>
            <a:ext cx="9404723" cy="62823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NULL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1155"/>
            <a:ext cx="6910251" cy="705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NULL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синтаксисі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 latinLnBrk="1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баған_атауы1, баған_атауы2, баған_атауы3, ... 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баған_атауы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 latinLnBrk="1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кесте_атауы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 latinLnBrk="1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баған_атауы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IS NULL</a:t>
            </a:r>
          </a:p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кестесінен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MiddleName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Тұлға.Тұлға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NULL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4" descr="How to retrieve SQL NULL values to use IS NULL expression">
            <a:extLst>
              <a:ext uri="{FF2B5EF4-FFF2-40B4-BE49-F238E27FC236}">
                <a16:creationId xmlns:a16="http://schemas.microsoft.com/office/drawing/2014/main" id="{CCBA1F39-9ACF-7E0B-E8B1-116BAAA23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" b="-3"/>
          <a:stretch/>
        </p:blipFill>
        <p:spPr bwMode="auto">
          <a:xfrm>
            <a:off x="6910251" y="1071155"/>
            <a:ext cx="5073365" cy="52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808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295963"/>
            <a:ext cx="9404723" cy="61843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NOT NULL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6112" y="1355180"/>
            <a:ext cx="6081260" cy="4993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 NULL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бағандағы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MiddleName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мәндеріне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кестесінен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Тұлға.Тұлға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әкесінің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NULL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415" y="1355180"/>
            <a:ext cx="4417720" cy="45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9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D9B234-365E-7F1A-E39B-BACFC2DB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430F5-74E0-5E9D-9580-895B60BAC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column_names</a:t>
            </a:r>
            <a:b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column_name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IS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NULL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kk-KZ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ContactName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Address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Address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ContactName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Address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Address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NOT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NULL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03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583505"/>
            <a:ext cx="9404723" cy="58235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8641" y="1992956"/>
            <a:ext cx="4990200" cy="395727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бағандағы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мәндердің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бірегей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DAE24D-2AA8-7BA6-AA7B-651767496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3" t="21496" r="42144" b="7960"/>
          <a:stretch/>
        </p:blipFill>
        <p:spPr>
          <a:xfrm>
            <a:off x="6101509" y="1436914"/>
            <a:ext cx="5531062" cy="50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8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65005"/>
            <a:ext cx="12070080" cy="1376083"/>
          </a:xfrm>
        </p:spPr>
        <p:txBody>
          <a:bodyPr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SQL Server Management Studio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бағдарламасындағы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диаграммасы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44" y="1841088"/>
            <a:ext cx="8457191" cy="46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96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6112" y="1853249"/>
            <a:ext cx="4853540" cy="440309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бағандағы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мәндердің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қанағаттандыруын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808B03-05AF-D0DC-76E2-3D99EC1AD1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6454775" y="2443758"/>
            <a:ext cx="4603750" cy="25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01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573" y="309237"/>
            <a:ext cx="9520157" cy="66958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Default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0264" y="1853249"/>
            <a:ext cx="5029388" cy="440309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Default</a:t>
            </a:r>
          </a:p>
          <a:p>
            <a:pPr marL="0" indent="0" algn="just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көрсетілмеген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бағанға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әдепкі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мәндер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жиынынан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5C2697-2A1F-1837-F578-DAA9C69FC4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058" t="31509" r="39611" b="20929"/>
          <a:stretch/>
        </p:blipFill>
        <p:spPr>
          <a:xfrm>
            <a:off x="5897567" y="978818"/>
            <a:ext cx="4996855" cy="527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58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сұрыптау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3451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нәтижелерін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BY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ұсынысы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сұрыптауға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  <a:p>
            <a:pPr lvl="2">
              <a:buFontTx/>
              <a:buNone/>
            </a:pPr>
            <a:r>
              <a:rPr lang="en-US" sz="2800" b="1" dirty="0">
                <a:latin typeface="Courier New" pitchFamily="49" charset="0"/>
              </a:rPr>
              <a:t>SELECT 	*</a:t>
            </a:r>
          </a:p>
          <a:p>
            <a:pPr lvl="2">
              <a:buFontTx/>
              <a:buNone/>
            </a:pPr>
            <a:r>
              <a:rPr lang="en-US" sz="2800" b="1" dirty="0">
                <a:latin typeface="Courier New" pitchFamily="49" charset="0"/>
              </a:rPr>
              <a:t>FROM 		EMPLOYEE</a:t>
            </a:r>
          </a:p>
          <a:p>
            <a:pPr lvl="2">
              <a:buFontTx/>
              <a:buNone/>
            </a:pPr>
            <a:r>
              <a:rPr lang="en-US" sz="2800" b="1" dirty="0">
                <a:latin typeface="Courier New" pitchFamily="49" charset="0"/>
              </a:rPr>
              <a:t>ORDER BY 	</a:t>
            </a:r>
            <a:r>
              <a:rPr lang="en-US" sz="2800" b="1" dirty="0" err="1">
                <a:latin typeface="Courier New" pitchFamily="49" charset="0"/>
              </a:rPr>
              <a:t>EmpName</a:t>
            </a:r>
            <a:r>
              <a:rPr lang="en-US" sz="2800" b="1" dirty="0">
                <a:latin typeface="Courier New" pitchFamily="49" charset="0"/>
              </a:rPr>
              <a:t>;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26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F767AC-9DAE-E869-24F4-07AF2ED2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206" y="153009"/>
            <a:ext cx="9520158" cy="1049235"/>
          </a:xfrm>
        </p:spPr>
        <p:txBody>
          <a:bodyPr/>
          <a:lstStyle/>
          <a:p>
            <a:r>
              <a:rPr lang="en-US" dirty="0"/>
              <a:t>ORDER BY </a:t>
            </a:r>
            <a:r>
              <a:rPr lang="ru-KZ" dirty="0"/>
              <a:t>- </a:t>
            </a:r>
            <a:r>
              <a:rPr lang="kk-KZ" dirty="0"/>
              <a:t>Сұрыптау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F1D71-A29E-534E-B875-3D63E6F90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348740"/>
            <a:ext cx="9520158" cy="4117605"/>
          </a:xfrm>
        </p:spPr>
        <p:txBody>
          <a:bodyPr>
            <a:normAutofit fontScale="85000" lnSpcReduction="20000"/>
          </a:bodyPr>
          <a:lstStyle/>
          <a:p>
            <a:r>
              <a:rPr lang="ru-KZ" dirty="0">
                <a:solidFill>
                  <a:srgbClr val="0000CD"/>
                </a:solidFill>
                <a:latin typeface="Courier New" panose="02070309020205020404" pitchFamily="49" charset="0"/>
              </a:rPr>
              <a:t>Синтаксис</a:t>
            </a:r>
            <a:r>
              <a:rPr lang="kk-KZ" dirty="0">
                <a:solidFill>
                  <a:srgbClr val="0000CD"/>
                </a:solidFill>
                <a:latin typeface="Courier New" panose="02070309020205020404" pitchFamily="49" charset="0"/>
              </a:rPr>
              <a:t>і:</a:t>
            </a:r>
            <a:endParaRPr lang="ru-KZ" dirty="0">
              <a:solidFill>
                <a:srgbClr val="0000CD"/>
              </a:solidFill>
              <a:latin typeface="Courier New" panose="020703090202050204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ORDER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BY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column1, column2, ...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ASC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|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DESC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ru-KZ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ru-KZ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Products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ORDER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BY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Price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DESC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ru-KZ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ru-KZ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Products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ORDER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BY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ProductName;</a:t>
            </a:r>
            <a:endParaRPr lang="ru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ORDER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BY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Country,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0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D754-F42B-ED78-6754-6D500300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</a:t>
            </a:r>
            <a:r>
              <a:rPr lang="kk-KZ" dirty="0"/>
              <a:t>жаңарту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935B4-E82D-F394-2050-9B604927B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UPDATE </a:t>
            </a:r>
            <a:r>
              <a:rPr lang="ru-RU" dirty="0"/>
              <a:t>операторы </a:t>
            </a:r>
            <a:r>
              <a:rPr lang="ru-RU" dirty="0" err="1"/>
              <a:t>кестедегі</a:t>
            </a:r>
            <a:r>
              <a:rPr lang="ru-RU" dirty="0"/>
              <a:t> бар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өзгерту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пайдаланылады</a:t>
            </a:r>
            <a:r>
              <a:rPr lang="ru-RU" dirty="0"/>
              <a:t>.</a:t>
            </a:r>
          </a:p>
          <a:p>
            <a:r>
              <a:rPr lang="en-US" dirty="0"/>
              <a:t>UPDATE </a:t>
            </a:r>
            <a:r>
              <a:rPr lang="ru-RU" dirty="0" err="1"/>
              <a:t>Синтаксисі</a:t>
            </a:r>
            <a:endParaRPr lang="ru-RU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UPDATE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 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value1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column2 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value2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condition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ru-RU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ru-RU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UPDATE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ContactName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'Alfred Schmidt'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City=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'Frankfurt'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CustomerID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 </a:t>
            </a:r>
            <a:r>
              <a:rPr lang="en-US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жаңарту</a:t>
            </a:r>
            <a:r>
              <a:rPr lang="ru-RU" dirty="0"/>
              <a:t> </a:t>
            </a:r>
            <a:r>
              <a:rPr lang="ru-RU" dirty="0" err="1"/>
              <a:t>кезінде</a:t>
            </a:r>
            <a:r>
              <a:rPr lang="ru-RU" dirty="0"/>
              <a:t> </a:t>
            </a:r>
            <a:r>
              <a:rPr lang="ru-RU" dirty="0" err="1"/>
              <a:t>абай</a:t>
            </a:r>
            <a:r>
              <a:rPr lang="ru-RU" dirty="0"/>
              <a:t> </a:t>
            </a:r>
            <a:r>
              <a:rPr lang="ru-RU" dirty="0" err="1"/>
              <a:t>болыңыз</a:t>
            </a:r>
            <a:r>
              <a:rPr lang="ru-RU" dirty="0"/>
              <a:t>. </a:t>
            </a:r>
            <a:r>
              <a:rPr lang="en-US" dirty="0"/>
              <a:t>WHERE</a:t>
            </a:r>
            <a:r>
              <a:rPr lang="ru-RU" dirty="0"/>
              <a:t> </a:t>
            </a:r>
            <a:r>
              <a:rPr lang="ru-RU" dirty="0" err="1"/>
              <a:t>тармағын</a:t>
            </a:r>
            <a:r>
              <a:rPr lang="ru-RU" dirty="0"/>
              <a:t> </a:t>
            </a:r>
            <a:r>
              <a:rPr lang="ru-RU" dirty="0" err="1"/>
              <a:t>өткізіп</a:t>
            </a:r>
            <a:r>
              <a:rPr lang="ru-RU" dirty="0"/>
              <a:t> </a:t>
            </a:r>
            <a:r>
              <a:rPr lang="ru-RU" dirty="0" err="1"/>
              <a:t>алсаңыз</a:t>
            </a:r>
            <a:r>
              <a:rPr lang="ru-RU" dirty="0"/>
              <a:t>, БАРЛЫҚ </a:t>
            </a:r>
            <a:r>
              <a:rPr lang="ru-RU" dirty="0" err="1"/>
              <a:t>жазбалар</a:t>
            </a:r>
            <a:r>
              <a:rPr lang="ru-RU" dirty="0"/>
              <a:t> </a:t>
            </a:r>
            <a:r>
              <a:rPr lang="ru-RU" dirty="0" err="1"/>
              <a:t>жаңартылады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20123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A5B2-03B3-A6FA-AB1D-FCEDB0D66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369DA-9202-E56E-C4C3-2FDA06928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DELETE </a:t>
            </a:r>
            <a:r>
              <a:rPr lang="ru-RU" dirty="0"/>
              <a:t>операторы </a:t>
            </a:r>
            <a:r>
              <a:rPr lang="ru-RU" dirty="0" err="1"/>
              <a:t>кестедегі</a:t>
            </a:r>
            <a:r>
              <a:rPr lang="ru-RU" dirty="0"/>
              <a:t> бар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жою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қолданылады</a:t>
            </a:r>
            <a:r>
              <a:rPr lang="ru-RU" dirty="0"/>
              <a:t>.</a:t>
            </a:r>
            <a:br>
              <a:rPr lang="en-US" dirty="0"/>
            </a:br>
            <a:r>
              <a:rPr lang="en-US" dirty="0"/>
              <a:t>DELETE </a:t>
            </a:r>
            <a:r>
              <a:rPr lang="ru-RU" dirty="0"/>
              <a:t>Синтаксис</a:t>
            </a:r>
            <a:endParaRPr lang="en-US" dirty="0"/>
          </a:p>
          <a:p>
            <a:r>
              <a:rPr lang="en-US" dirty="0"/>
              <a:t>DELETE FROM </a:t>
            </a:r>
            <a:r>
              <a:rPr lang="en-US" dirty="0" err="1"/>
              <a:t>table_name</a:t>
            </a:r>
            <a:r>
              <a:rPr lang="en-US" dirty="0"/>
              <a:t> WHERE </a:t>
            </a:r>
            <a:r>
              <a:rPr lang="ru-RU" dirty="0" err="1"/>
              <a:t>шарты</a:t>
            </a:r>
            <a:r>
              <a:rPr lang="ru-RU" dirty="0"/>
              <a:t>;</a:t>
            </a:r>
            <a:endParaRPr lang="en-US" dirty="0"/>
          </a:p>
          <a:p>
            <a:r>
              <a:rPr lang="ru-RU" dirty="0" err="1"/>
              <a:t>Ескерту</a:t>
            </a:r>
            <a:r>
              <a:rPr lang="ru-RU" dirty="0"/>
              <a:t>: </a:t>
            </a:r>
            <a:r>
              <a:rPr lang="ru-RU" dirty="0" err="1"/>
              <a:t>Кестедегі</a:t>
            </a:r>
            <a:r>
              <a:rPr lang="ru-RU" dirty="0"/>
              <a:t>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жою</a:t>
            </a:r>
            <a:r>
              <a:rPr lang="ru-RU" dirty="0"/>
              <a:t> </a:t>
            </a:r>
            <a:r>
              <a:rPr lang="ru-RU" dirty="0" err="1"/>
              <a:t>кезінде</a:t>
            </a:r>
            <a:r>
              <a:rPr lang="ru-RU" dirty="0"/>
              <a:t> </a:t>
            </a:r>
            <a:r>
              <a:rPr lang="ru-RU" dirty="0" err="1"/>
              <a:t>абай</a:t>
            </a:r>
            <a:r>
              <a:rPr lang="ru-RU" dirty="0"/>
              <a:t> </a:t>
            </a:r>
            <a:r>
              <a:rPr lang="ru-RU" dirty="0" err="1"/>
              <a:t>болыңыз</a:t>
            </a:r>
            <a:r>
              <a:rPr lang="ru-RU" dirty="0"/>
              <a:t>! </a:t>
            </a:r>
            <a:r>
              <a:rPr lang="en-US" dirty="0"/>
              <a:t>DELETE </a:t>
            </a:r>
            <a:r>
              <a:rPr lang="ru-RU" dirty="0" err="1"/>
              <a:t>операторындағы</a:t>
            </a:r>
            <a:r>
              <a:rPr lang="ru-RU" dirty="0"/>
              <a:t> </a:t>
            </a:r>
            <a:r>
              <a:rPr lang="en-US" dirty="0"/>
              <a:t>WHERE </a:t>
            </a:r>
            <a:r>
              <a:rPr lang="ru-RU" dirty="0" err="1"/>
              <a:t>сөйлеміне</a:t>
            </a:r>
            <a:r>
              <a:rPr lang="ru-RU" dirty="0"/>
              <a:t> назар </a:t>
            </a:r>
            <a:r>
              <a:rPr lang="ru-RU" dirty="0" err="1"/>
              <a:t>аударыңыз</a:t>
            </a:r>
            <a:r>
              <a:rPr lang="ru-RU" dirty="0"/>
              <a:t>. </a:t>
            </a:r>
            <a:r>
              <a:rPr lang="en-US" dirty="0"/>
              <a:t>WHERE </a:t>
            </a:r>
            <a:r>
              <a:rPr lang="ru-RU" dirty="0" err="1"/>
              <a:t>тармағы</a:t>
            </a:r>
            <a:r>
              <a:rPr lang="ru-RU" dirty="0"/>
              <a:t> </a:t>
            </a:r>
            <a:r>
              <a:rPr lang="ru-RU" dirty="0" err="1"/>
              <a:t>қандай</a:t>
            </a:r>
            <a:r>
              <a:rPr lang="ru-RU" dirty="0"/>
              <a:t> </a:t>
            </a:r>
            <a:r>
              <a:rPr lang="ru-RU" dirty="0" err="1"/>
              <a:t>жазбаларды</a:t>
            </a:r>
            <a:r>
              <a:rPr lang="ru-RU" dirty="0"/>
              <a:t> </a:t>
            </a:r>
            <a:r>
              <a:rPr lang="ru-RU" dirty="0" err="1"/>
              <a:t>жою</a:t>
            </a:r>
            <a:r>
              <a:rPr lang="ru-RU" dirty="0"/>
              <a:t> </a:t>
            </a:r>
            <a:r>
              <a:rPr lang="ru-RU" dirty="0" err="1"/>
              <a:t>керектігін</a:t>
            </a:r>
            <a:r>
              <a:rPr lang="ru-RU" dirty="0"/>
              <a:t> </a:t>
            </a:r>
            <a:r>
              <a:rPr lang="ru-RU" dirty="0" err="1"/>
              <a:t>көрсетеді</a:t>
            </a:r>
            <a:r>
              <a:rPr lang="ru-RU" dirty="0"/>
              <a:t>. </a:t>
            </a:r>
            <a:r>
              <a:rPr lang="en-US" dirty="0"/>
              <a:t>WHERE </a:t>
            </a:r>
            <a:r>
              <a:rPr lang="ru-RU" dirty="0" err="1"/>
              <a:t>сөйлемін</a:t>
            </a:r>
            <a:r>
              <a:rPr lang="ru-RU" dirty="0"/>
              <a:t> </a:t>
            </a:r>
            <a:r>
              <a:rPr lang="ru-RU" dirty="0" err="1"/>
              <a:t>өткізіп</a:t>
            </a:r>
            <a:r>
              <a:rPr lang="ru-RU" dirty="0"/>
              <a:t> </a:t>
            </a:r>
            <a:r>
              <a:rPr lang="ru-RU" dirty="0" err="1"/>
              <a:t>алсаңыз</a:t>
            </a:r>
            <a:r>
              <a:rPr lang="ru-RU" dirty="0"/>
              <a:t>, </a:t>
            </a:r>
            <a:r>
              <a:rPr lang="ru-RU" dirty="0" err="1"/>
              <a:t>кестедегі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жазбалар</a:t>
            </a:r>
            <a:r>
              <a:rPr lang="ru-RU" dirty="0"/>
              <a:t> </a:t>
            </a:r>
            <a:r>
              <a:rPr lang="ru-RU" dirty="0" err="1"/>
              <a:t>жойылады</a:t>
            </a:r>
            <a:r>
              <a:rPr lang="ru-RU" dirty="0"/>
              <a:t>!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DELETE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i="0" dirty="0" err="1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Alfreds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 err="1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Futterkiste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’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ru-RU" dirty="0" err="1"/>
              <a:t>Кестені</a:t>
            </a:r>
            <a:r>
              <a:rPr lang="ru-RU" dirty="0"/>
              <a:t> </a:t>
            </a:r>
            <a:r>
              <a:rPr lang="ru-RU" dirty="0" err="1"/>
              <a:t>жоймай-ақ</a:t>
            </a:r>
            <a:r>
              <a:rPr lang="ru-RU" dirty="0"/>
              <a:t> </a:t>
            </a:r>
            <a:r>
              <a:rPr lang="ru-RU" dirty="0" err="1"/>
              <a:t>кестедегі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жолдарды</a:t>
            </a:r>
            <a:r>
              <a:rPr lang="ru-RU" dirty="0"/>
              <a:t> </a:t>
            </a:r>
            <a:r>
              <a:rPr lang="ru-RU" dirty="0" err="1"/>
              <a:t>жоюға</a:t>
            </a:r>
            <a:r>
              <a:rPr lang="ru-RU" dirty="0"/>
              <a:t> </a:t>
            </a:r>
            <a:r>
              <a:rPr lang="ru-RU" dirty="0" err="1"/>
              <a:t>болады</a:t>
            </a:r>
            <a:r>
              <a:rPr lang="ru-RU" dirty="0"/>
              <a:t>.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кесте</a:t>
            </a:r>
            <a:r>
              <a:rPr lang="ru-RU" dirty="0"/>
              <a:t> </a:t>
            </a:r>
            <a:r>
              <a:rPr lang="ru-RU" dirty="0" err="1"/>
              <a:t>құрылымы</a:t>
            </a:r>
            <a:r>
              <a:rPr lang="ru-RU" dirty="0"/>
              <a:t>, </a:t>
            </a:r>
            <a:r>
              <a:rPr lang="ru-RU" dirty="0" err="1"/>
              <a:t>атрибуттары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индекстері</a:t>
            </a:r>
            <a:r>
              <a:rPr lang="ru-RU" dirty="0"/>
              <a:t> </a:t>
            </a:r>
            <a:r>
              <a:rPr lang="ru-RU" dirty="0" err="1"/>
              <a:t>бұзылмағанын</a:t>
            </a:r>
            <a:r>
              <a:rPr lang="ru-RU" dirty="0"/>
              <a:t> </a:t>
            </a:r>
            <a:r>
              <a:rPr lang="ru-RU" dirty="0" err="1"/>
              <a:t>білдіреді</a:t>
            </a:r>
            <a:r>
              <a:rPr lang="ru-RU" dirty="0"/>
              <a:t>: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DELETE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11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796E-3BDB-37DE-6E56-0704D83ED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4025B-995D-7071-36D2-F83E55E62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TOP </a:t>
            </a:r>
            <a:r>
              <a:rPr lang="ru-RU" dirty="0" err="1"/>
              <a:t>сөйлемі</a:t>
            </a:r>
            <a:r>
              <a:rPr lang="ru-RU" dirty="0"/>
              <a:t> </a:t>
            </a:r>
            <a:r>
              <a:rPr lang="ru-RU" dirty="0" err="1"/>
              <a:t>қайтарылатын</a:t>
            </a:r>
            <a:r>
              <a:rPr lang="ru-RU" dirty="0"/>
              <a:t> </a:t>
            </a:r>
            <a:r>
              <a:rPr lang="ru-RU" dirty="0" err="1"/>
              <a:t>жазбалар</a:t>
            </a:r>
            <a:r>
              <a:rPr lang="ru-RU" dirty="0"/>
              <a:t> </a:t>
            </a:r>
            <a:r>
              <a:rPr lang="ru-RU" dirty="0" err="1"/>
              <a:t>санын</a:t>
            </a:r>
            <a:r>
              <a:rPr lang="ru-RU" dirty="0"/>
              <a:t> </a:t>
            </a:r>
            <a:r>
              <a:rPr lang="ru-RU" dirty="0" err="1"/>
              <a:t>көрсету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пайдаланылады</a:t>
            </a:r>
            <a:r>
              <a:rPr lang="ru-RU" dirty="0"/>
              <a:t>.</a:t>
            </a:r>
            <a:endParaRPr lang="en-US" dirty="0"/>
          </a:p>
          <a:p>
            <a:r>
              <a:rPr lang="en-US" dirty="0"/>
              <a:t>SELECT TOP </a:t>
            </a:r>
            <a:r>
              <a:rPr lang="ru-RU" dirty="0" err="1"/>
              <a:t>сөйлемі</a:t>
            </a:r>
            <a:r>
              <a:rPr lang="ru-RU" dirty="0"/>
              <a:t> </a:t>
            </a:r>
            <a:r>
              <a:rPr lang="ru-RU" dirty="0" err="1"/>
              <a:t>мыңдаған</a:t>
            </a:r>
            <a:r>
              <a:rPr lang="ru-RU" dirty="0"/>
              <a:t> </a:t>
            </a:r>
            <a:r>
              <a:rPr lang="ru-RU" dirty="0" err="1"/>
              <a:t>жазбалары</a:t>
            </a:r>
            <a:r>
              <a:rPr lang="ru-RU" dirty="0"/>
              <a:t> бар </a:t>
            </a:r>
            <a:r>
              <a:rPr lang="ru-RU" dirty="0" err="1"/>
              <a:t>үлкен</a:t>
            </a:r>
            <a:r>
              <a:rPr lang="ru-RU" dirty="0"/>
              <a:t> </a:t>
            </a:r>
            <a:r>
              <a:rPr lang="ru-RU" dirty="0" err="1"/>
              <a:t>кестелерде</a:t>
            </a:r>
            <a:r>
              <a:rPr lang="ru-RU" dirty="0"/>
              <a:t> </a:t>
            </a:r>
            <a:r>
              <a:rPr lang="ru-RU" dirty="0" err="1"/>
              <a:t>пайдалы</a:t>
            </a:r>
            <a:r>
              <a:rPr lang="ru-RU" dirty="0"/>
              <a:t>. </a:t>
            </a:r>
            <a:r>
              <a:rPr lang="ru-RU" dirty="0" err="1"/>
              <a:t>Жазбалардың</a:t>
            </a:r>
            <a:r>
              <a:rPr lang="ru-RU" dirty="0"/>
              <a:t>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/>
              <a:t>санын</a:t>
            </a:r>
            <a:r>
              <a:rPr lang="ru-RU" dirty="0"/>
              <a:t> </a:t>
            </a:r>
            <a:r>
              <a:rPr lang="ru-RU" dirty="0" err="1"/>
              <a:t>қайтару</a:t>
            </a:r>
            <a:r>
              <a:rPr lang="ru-RU" dirty="0"/>
              <a:t> </a:t>
            </a:r>
            <a:r>
              <a:rPr lang="ru-RU" dirty="0" err="1"/>
              <a:t>өнімділікке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етуі</a:t>
            </a:r>
            <a:r>
              <a:rPr lang="ru-RU" dirty="0"/>
              <a:t> </a:t>
            </a:r>
            <a:r>
              <a:rPr lang="ru-RU" dirty="0" err="1"/>
              <a:t>мүмкін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 err="1"/>
              <a:t>Мысал</a:t>
            </a:r>
            <a:r>
              <a:rPr lang="en-US" dirty="0"/>
              <a:t>. </a:t>
            </a:r>
            <a:r>
              <a:rPr lang="kk-KZ" dirty="0"/>
              <a:t>Т</a:t>
            </a:r>
            <a:r>
              <a:rPr lang="ru-RU" dirty="0" err="1"/>
              <a:t>ұтынушылар</a:t>
            </a:r>
            <a:r>
              <a:rPr lang="ru-RU" dirty="0"/>
              <a:t> </a:t>
            </a:r>
            <a:r>
              <a:rPr lang="ru-RU" dirty="0" err="1"/>
              <a:t>кестесінің</a:t>
            </a:r>
            <a:r>
              <a:rPr lang="ru-RU" dirty="0"/>
              <a:t> тек </a:t>
            </a:r>
            <a:r>
              <a:rPr lang="ru-RU" dirty="0" err="1"/>
              <a:t>алғашқы</a:t>
            </a:r>
            <a:r>
              <a:rPr lang="ru-RU" dirty="0"/>
              <a:t> 3 </a:t>
            </a:r>
            <a:r>
              <a:rPr lang="ru-RU" dirty="0" err="1"/>
              <a:t>жазбасын</a:t>
            </a:r>
            <a:r>
              <a:rPr lang="ru-RU" dirty="0"/>
              <a:t> </a:t>
            </a:r>
            <a:r>
              <a:rPr lang="ru-RU" dirty="0" err="1"/>
              <a:t>таңдаңыз</a:t>
            </a:r>
            <a:r>
              <a:rPr lang="ru-RU" dirty="0"/>
              <a:t>:</a:t>
            </a: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TOP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74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695" y="301969"/>
            <a:ext cx="9520157" cy="1059305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b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Кірістірілген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" y="1546225"/>
            <a:ext cx="12192000" cy="47974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</a:t>
            </a: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 кірістірілген функцияларды қамтамасыз етеді: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</a:p>
          <a:p>
            <a:pPr marL="0" indent="0">
              <a:buNone/>
            </a:pP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Көрсетілген шарттарға сәйкес келетін жолдар санын есептейді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</a:p>
          <a:p>
            <a:pPr marL="0" indent="0">
              <a:buNone/>
            </a:pP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Шарттарға сәйкес келетін жолдар үшін белгілі бір баған үшін ең аз мәнді табады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endParaRPr lang="kk-KZ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Шарттарға сәйкес келетін жолдар үшін белгілі бір баған үшін ең үлкен мәнді табады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14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491" y="0"/>
            <a:ext cx="10444255" cy="1400530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кірістірілген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жалғасы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575"/>
            <a:ext cx="12192000" cy="4195763"/>
          </a:xfrm>
        </p:spPr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</a:t>
            </a:r>
          </a:p>
          <a:p>
            <a:pPr marL="0" indent="0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келетін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қосындысын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есептейді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</a:p>
          <a:p>
            <a:pPr marL="0" indent="0">
              <a:buNone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келетін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есептейді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431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Кірістірілген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мысалдары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8947522" cy="4797425"/>
          </a:xfrm>
        </p:spPr>
        <p:txBody>
          <a:bodyPr>
            <a:normAutofit/>
          </a:bodyPr>
          <a:lstStyle/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SELECT COUNT(</a:t>
            </a:r>
            <a:r>
              <a:rPr lang="en-US" sz="2400" b="1" dirty="0" err="1">
                <a:latin typeface="Courier New" pitchFamily="49" charset="0"/>
              </a:rPr>
              <a:t>DeptID</a:t>
            </a:r>
            <a:r>
              <a:rPr lang="en-US" sz="2400" b="1" dirty="0">
                <a:latin typeface="Courier New" pitchFamily="49" charset="0"/>
              </a:rPr>
              <a:t>)</a:t>
            </a: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FROM 	EMPLOYEE;</a:t>
            </a:r>
          </a:p>
          <a:p>
            <a:pPr lvl="2">
              <a:buFontTx/>
              <a:buNone/>
            </a:pPr>
            <a:endParaRPr lang="en-US" sz="2400" b="1" dirty="0">
              <a:latin typeface="Courier New" pitchFamily="49" charset="0"/>
            </a:endParaRP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SELECT MIN(Hours) AS </a:t>
            </a:r>
            <a:r>
              <a:rPr lang="en-US" sz="2400" b="1" dirty="0" err="1">
                <a:latin typeface="Courier New" pitchFamily="49" charset="0"/>
              </a:rPr>
              <a:t>MinimumHours</a:t>
            </a:r>
            <a:r>
              <a:rPr lang="en-US" sz="2400" b="1" dirty="0">
                <a:latin typeface="Courier New" pitchFamily="49" charset="0"/>
              </a:rPr>
              <a:t>,</a:t>
            </a: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				MAX(Hours) AS </a:t>
            </a:r>
            <a:r>
              <a:rPr lang="en-US" sz="2400" b="1" dirty="0" err="1">
                <a:latin typeface="Courier New" pitchFamily="49" charset="0"/>
              </a:rPr>
              <a:t>MaximumHours</a:t>
            </a:r>
            <a:r>
              <a:rPr lang="en-US" sz="2400" b="1" dirty="0">
                <a:latin typeface="Courier New" pitchFamily="49" charset="0"/>
              </a:rPr>
              <a:t>,</a:t>
            </a: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				AVG(Hours) AS </a:t>
            </a:r>
            <a:r>
              <a:rPr lang="en-US" sz="2400" b="1" dirty="0" err="1">
                <a:latin typeface="Courier New" pitchFamily="49" charset="0"/>
              </a:rPr>
              <a:t>AverageHours</a:t>
            </a:r>
            <a:endParaRPr lang="en-US" sz="2400" b="1" dirty="0">
              <a:latin typeface="Courier New" pitchFamily="49" charset="0"/>
            </a:endParaRP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FROM 		PROJECT</a:t>
            </a: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WHERE 	</a:t>
            </a:r>
            <a:r>
              <a:rPr lang="en-US" sz="2400" b="1" dirty="0" err="1">
                <a:latin typeface="Courier New" pitchFamily="49" charset="0"/>
              </a:rPr>
              <a:t>ProjID</a:t>
            </a:r>
            <a:r>
              <a:rPr lang="en-US" sz="2400" b="1" dirty="0">
                <a:latin typeface="Courier New" pitchFamily="49" charset="0"/>
              </a:rPr>
              <a:t> &gt; 7;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3576" y="326573"/>
            <a:ext cx="9060584" cy="610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QL | DDL, DML, TCL and DCL - GeeksforGeeks">
            <a:extLst>
              <a:ext uri="{FF2B5EF4-FFF2-40B4-BE49-F238E27FC236}">
                <a16:creationId xmlns:a16="http://schemas.microsoft.com/office/drawing/2014/main" id="{67B16F0B-F16B-A814-592B-9A474B2F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36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52" y="0"/>
            <a:ext cx="11450095" cy="1400530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іздеуге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SQL: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BY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853249"/>
            <a:ext cx="12192000" cy="50047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қорытындыларды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BY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тармағын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есептеуге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тармағы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көрсетілетінін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Tx/>
              <a:buNone/>
            </a:pPr>
            <a:r>
              <a:rPr lang="kk-KZ" sz="2400" b="1" dirty="0">
                <a:solidFill>
                  <a:srgbClr val="FFFF00"/>
                </a:solidFill>
                <a:latin typeface="Courier New" pitchFamily="49" charset="0"/>
              </a:rPr>
              <a:t>		</a:t>
            </a:r>
            <a:r>
              <a:rPr lang="en-US" sz="2400" b="1" dirty="0">
                <a:latin typeface="Courier New" pitchFamily="49" charset="0"/>
              </a:rPr>
              <a:t>SELECT 	</a:t>
            </a:r>
            <a:r>
              <a:rPr lang="en-US" sz="2400" b="1" dirty="0" err="1">
                <a:latin typeface="Courier New" pitchFamily="49" charset="0"/>
              </a:rPr>
              <a:t>DeptID</a:t>
            </a:r>
            <a:r>
              <a:rPr lang="en-US" sz="2400" b="1" dirty="0">
                <a:latin typeface="Courier New" pitchFamily="49" charset="0"/>
              </a:rPr>
              <a:t>,</a:t>
            </a: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			</a:t>
            </a:r>
            <a:r>
              <a:rPr lang="kk-KZ" sz="2400" b="1" dirty="0">
                <a:latin typeface="Courier New" pitchFamily="49" charset="0"/>
              </a:rPr>
              <a:t>	</a:t>
            </a:r>
            <a:r>
              <a:rPr lang="en-US" sz="2400" b="1" dirty="0">
                <a:latin typeface="Courier New" pitchFamily="49" charset="0"/>
              </a:rPr>
              <a:t>COUNT(*) AS </a:t>
            </a:r>
            <a:r>
              <a:rPr lang="en-US" sz="2400" b="1" dirty="0" err="1">
                <a:latin typeface="Courier New" pitchFamily="49" charset="0"/>
              </a:rPr>
              <a:t>NumOfEmployees</a:t>
            </a:r>
            <a:endParaRPr lang="en-US" sz="2400" b="1" dirty="0">
              <a:latin typeface="Courier New" pitchFamily="49" charset="0"/>
            </a:endParaRP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FROM 		EMPLOYEE</a:t>
            </a: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GROUP BY 	</a:t>
            </a:r>
            <a:r>
              <a:rPr lang="en-US" sz="2400" b="1" dirty="0" err="1">
                <a:latin typeface="Courier New" pitchFamily="49" charset="0"/>
              </a:rPr>
              <a:t>DeptID</a:t>
            </a:r>
            <a:endParaRPr lang="en-US" sz="2400" b="1" dirty="0">
              <a:latin typeface="Courier New" pitchFamily="49" charset="0"/>
            </a:endParaRPr>
          </a:p>
          <a:p>
            <a:pPr lvl="2">
              <a:buFontTx/>
              <a:buNone/>
            </a:pPr>
            <a:r>
              <a:rPr lang="en-US" sz="2400" b="1" dirty="0">
                <a:latin typeface="Courier New" pitchFamily="49" charset="0"/>
              </a:rPr>
              <a:t>HAVING 	COUNT(*) &gt; 3;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37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AB8B22-F4D9-25F1-B88A-1EA2E2AA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244449"/>
            <a:ext cx="9520158" cy="1049235"/>
          </a:xfrm>
        </p:spPr>
        <p:txBody>
          <a:bodyPr/>
          <a:lstStyle/>
          <a:p>
            <a:r>
              <a:rPr lang="en-US" dirty="0"/>
              <a:t>LIKE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D7C14-F3DC-5038-ED1A-270220DD8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860" y="1383030"/>
            <a:ext cx="10458450" cy="461772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операторы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бағандағы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көрсетілген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үлгіні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іздеу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сөйлемінде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қолданылады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Синтаксисі: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column1, column2, ...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table_name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columnN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urier New" panose="020703090202050204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pattern</a:t>
            </a: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операторымен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жиі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қолданылатын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қойылмалы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таңба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бар: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белгісі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нөлді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бірнеше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таңбаны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білдіреді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Астын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сызу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белгісі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жалғыз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таңбаны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білдіреді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«a»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әрпінен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басталатын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барлық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тұтынушыларды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таңдаңыз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'a%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"L"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әрпінен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қойылмалы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таңба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содан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одан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қойылмалы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таңба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болатын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қаладағы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барлық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тұтынушыларды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қайтарыңыз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city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i="0" dirty="0" err="1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L_nd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__'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34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718F-8547-4663-E85D-D85594522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342900"/>
            <a:ext cx="9520158" cy="5123445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% </a:t>
            </a:r>
            <a:r>
              <a:rPr lang="ru-RU" dirty="0" err="1"/>
              <a:t>қойылмалы</a:t>
            </a:r>
            <a:r>
              <a:rPr lang="ru-RU" dirty="0"/>
              <a:t> </a:t>
            </a:r>
            <a:r>
              <a:rPr lang="ru-RU" dirty="0" err="1"/>
              <a:t>таңба</a:t>
            </a:r>
            <a:r>
              <a:rPr lang="ru-RU" dirty="0"/>
              <a:t> </a:t>
            </a:r>
            <a:r>
              <a:rPr lang="ru-RU" dirty="0" err="1"/>
              <a:t>таңбалардың</a:t>
            </a:r>
            <a:r>
              <a:rPr lang="ru-RU" dirty="0"/>
              <a:t> </a:t>
            </a:r>
            <a:r>
              <a:rPr lang="ru-RU" dirty="0" err="1"/>
              <a:t>кез</a:t>
            </a:r>
            <a:r>
              <a:rPr lang="ru-RU" dirty="0"/>
              <a:t> </a:t>
            </a:r>
            <a:r>
              <a:rPr lang="ru-RU" dirty="0" err="1"/>
              <a:t>келген</a:t>
            </a:r>
            <a:r>
              <a:rPr lang="ru-RU" dirty="0"/>
              <a:t> </a:t>
            </a:r>
            <a:r>
              <a:rPr lang="ru-RU" dirty="0" err="1"/>
              <a:t>санын</a:t>
            </a:r>
            <a:r>
              <a:rPr lang="ru-RU" dirty="0"/>
              <a:t>, </a:t>
            </a:r>
            <a:r>
              <a:rPr lang="ru-RU" dirty="0" err="1"/>
              <a:t>тіпті</a:t>
            </a:r>
            <a:r>
              <a:rPr lang="ru-RU" dirty="0"/>
              <a:t> </a:t>
            </a:r>
            <a:r>
              <a:rPr lang="ru-RU" dirty="0" err="1"/>
              <a:t>нөлдік</a:t>
            </a:r>
            <a:r>
              <a:rPr lang="ru-RU" dirty="0"/>
              <a:t> </a:t>
            </a:r>
            <a:r>
              <a:rPr lang="ru-RU" dirty="0" err="1"/>
              <a:t>таңбаны</a:t>
            </a:r>
            <a:r>
              <a:rPr lang="ru-RU" dirty="0"/>
              <a:t> </a:t>
            </a:r>
            <a:r>
              <a:rPr lang="ru-RU" dirty="0" err="1"/>
              <a:t>білдіреді</a:t>
            </a:r>
            <a:r>
              <a:rPr lang="ru-RU" dirty="0"/>
              <a:t>.</a:t>
            </a:r>
          </a:p>
          <a:p>
            <a:r>
              <a:rPr lang="ru-RU" dirty="0" err="1"/>
              <a:t>Құрамында</a:t>
            </a:r>
            <a:r>
              <a:rPr lang="ru-RU" dirty="0"/>
              <a:t> "</a:t>
            </a:r>
            <a:r>
              <a:rPr lang="en-US" dirty="0"/>
              <a:t>L" </a:t>
            </a:r>
            <a:r>
              <a:rPr lang="kk-KZ" dirty="0"/>
              <a:t>қала </a:t>
            </a:r>
            <a:r>
              <a:rPr lang="ru-RU" dirty="0" err="1"/>
              <a:t>әрпі</a:t>
            </a:r>
            <a:r>
              <a:rPr lang="ru-RU" dirty="0"/>
              <a:t> бар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тұтынушыларды</a:t>
            </a:r>
            <a:r>
              <a:rPr lang="ru-RU" dirty="0"/>
              <a:t> </a:t>
            </a:r>
            <a:r>
              <a:rPr lang="ru-RU" dirty="0" err="1"/>
              <a:t>қайтарыңыз</a:t>
            </a:r>
            <a:r>
              <a:rPr lang="ru-RU" dirty="0"/>
              <a:t>:</a:t>
            </a: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city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'%L%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"La" </a:t>
            </a:r>
            <a:r>
              <a:rPr lang="kk-KZ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деп басталатын барлық тұтынушыларды қайтарыңыз:</a:t>
            </a:r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'La%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kk-KZ" b="0" i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dirty="0"/>
              <a:t>"L" </a:t>
            </a:r>
            <a:r>
              <a:rPr lang="ru-RU" dirty="0" err="1"/>
              <a:t>әрпінен</a:t>
            </a:r>
            <a:r>
              <a:rPr lang="ru-RU" dirty="0"/>
              <a:t> </a:t>
            </a:r>
            <a:r>
              <a:rPr lang="ru-RU" dirty="0" err="1"/>
              <a:t>басталатын</a:t>
            </a:r>
            <a:r>
              <a:rPr lang="ru-RU" dirty="0"/>
              <a:t> </a:t>
            </a:r>
            <a:r>
              <a:rPr lang="ru-RU" dirty="0" err="1"/>
              <a:t>қала</a:t>
            </a:r>
            <a:r>
              <a:rPr lang="ru-RU" dirty="0"/>
              <a:t>, </a:t>
            </a:r>
            <a:r>
              <a:rPr lang="ru-RU" dirty="0" err="1"/>
              <a:t>одан</a:t>
            </a:r>
            <a:r>
              <a:rPr lang="ru-RU" dirty="0"/>
              <a:t> </a:t>
            </a:r>
            <a:r>
              <a:rPr lang="ru-RU" dirty="0" err="1"/>
              <a:t>кейін</a:t>
            </a:r>
            <a:r>
              <a:rPr lang="ru-RU" dirty="0"/>
              <a:t> “</a:t>
            </a:r>
            <a:r>
              <a:rPr lang="en-US" dirty="0"/>
              <a:t>on</a:t>
            </a:r>
            <a:r>
              <a:rPr lang="ru-RU" dirty="0"/>
              <a:t>"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аяқталатын</a:t>
            </a:r>
            <a:r>
              <a:rPr lang="ru-RU" dirty="0"/>
              <a:t> </a:t>
            </a:r>
            <a:r>
              <a:rPr lang="ru-RU" dirty="0" err="1"/>
              <a:t>кез</a:t>
            </a:r>
            <a:r>
              <a:rPr lang="ru-RU" dirty="0"/>
              <a:t> </a:t>
            </a:r>
            <a:r>
              <a:rPr lang="ru-RU" dirty="0" err="1"/>
              <a:t>келген</a:t>
            </a:r>
            <a:r>
              <a:rPr lang="ru-RU" dirty="0"/>
              <a:t> 3 </a:t>
            </a:r>
            <a:r>
              <a:rPr lang="ru-RU" dirty="0" err="1"/>
              <a:t>таңба</a:t>
            </a:r>
            <a:r>
              <a:rPr lang="ru-RU" dirty="0"/>
              <a:t> бар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тұтынушыларды</a:t>
            </a:r>
            <a:r>
              <a:rPr lang="ru-RU" dirty="0"/>
              <a:t> </a:t>
            </a:r>
            <a:r>
              <a:rPr lang="ru-RU" dirty="0" err="1"/>
              <a:t>қайтарыңыз</a:t>
            </a:r>
            <a:r>
              <a:rPr lang="ru-RU" dirty="0"/>
              <a:t>: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City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L___on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’;</a:t>
            </a:r>
          </a:p>
          <a:p>
            <a:r>
              <a:rPr lang="en-US" dirty="0"/>
              <a:t>"a", "b", "c", "d", "e" </a:t>
            </a:r>
            <a:r>
              <a:rPr lang="ru-RU" dirty="0" err="1"/>
              <a:t>немесе</a:t>
            </a:r>
            <a:r>
              <a:rPr lang="ru-RU" dirty="0"/>
              <a:t> "</a:t>
            </a:r>
            <a:r>
              <a:rPr lang="en-US" dirty="0"/>
              <a:t>f" </a:t>
            </a:r>
            <a:r>
              <a:rPr lang="ru-RU" dirty="0" err="1"/>
              <a:t>әрпінен</a:t>
            </a:r>
            <a:r>
              <a:rPr lang="ru-RU" dirty="0"/>
              <a:t> </a:t>
            </a:r>
            <a:r>
              <a:rPr lang="ru-RU" dirty="0" err="1"/>
              <a:t>басталатын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тұтынушыларды</a:t>
            </a:r>
            <a:r>
              <a:rPr lang="ru-RU" dirty="0"/>
              <a:t> </a:t>
            </a:r>
            <a:r>
              <a:rPr lang="ru-RU" dirty="0" err="1"/>
              <a:t>қайтарыңыз</a:t>
            </a:r>
            <a:r>
              <a:rPr lang="ru-RU" dirty="0"/>
              <a:t>: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'[a-f]%’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r>
              <a:rPr lang="en-US" dirty="0"/>
              <a:t>"a" </a:t>
            </a:r>
            <a:r>
              <a:rPr lang="ru-RU" dirty="0" err="1"/>
              <a:t>әрпінен</a:t>
            </a:r>
            <a:r>
              <a:rPr lang="ru-RU" dirty="0"/>
              <a:t> </a:t>
            </a:r>
            <a:r>
              <a:rPr lang="ru-RU" dirty="0" err="1"/>
              <a:t>басталаын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ұзындығы</a:t>
            </a:r>
            <a:r>
              <a:rPr lang="ru-RU" dirty="0"/>
              <a:t> </a:t>
            </a:r>
            <a:r>
              <a:rPr lang="ru-RU" dirty="0" err="1"/>
              <a:t>кемінде</a:t>
            </a:r>
            <a:r>
              <a:rPr lang="ru-RU" dirty="0"/>
              <a:t> 3 </a:t>
            </a:r>
            <a:r>
              <a:rPr lang="ru-RU" dirty="0" err="1"/>
              <a:t>таңбадан</a:t>
            </a:r>
            <a:r>
              <a:rPr lang="ru-RU" dirty="0"/>
              <a:t> </a:t>
            </a:r>
            <a:r>
              <a:rPr lang="ru-RU" dirty="0" err="1"/>
              <a:t>тұратын</a:t>
            </a:r>
            <a:r>
              <a:rPr lang="ru-RU" dirty="0"/>
              <a:t> </a:t>
            </a:r>
            <a:r>
              <a:rPr lang="ru-RU" dirty="0" err="1"/>
              <a:t>барлық</a:t>
            </a:r>
            <a:r>
              <a:rPr lang="ru-RU" dirty="0"/>
              <a:t> </a:t>
            </a:r>
            <a:r>
              <a:rPr lang="ru-RU" dirty="0" err="1"/>
              <a:t>тұтынушыларды</a:t>
            </a:r>
            <a:r>
              <a:rPr lang="ru-RU" dirty="0"/>
              <a:t> </a:t>
            </a:r>
            <a:r>
              <a:rPr lang="ru-RU" dirty="0" err="1"/>
              <a:t>қайтарыңыз</a:t>
            </a:r>
            <a:r>
              <a:rPr lang="ru-RU" dirty="0"/>
              <a:t>:</a:t>
            </a:r>
            <a:endParaRPr lang="en-US" dirty="0"/>
          </a:p>
          <a:p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* </a:t>
            </a: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Customers</a:t>
            </a:r>
            <a:br>
              <a:rPr lang="en-US" dirty="0"/>
            </a:br>
            <a:r>
              <a:rPr lang="en-US" b="0" i="0" dirty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WHERE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CustomerName</a:t>
            </a:r>
            <a:r>
              <a:rPr lang="en-US" b="0" i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>
                <a:solidFill>
                  <a:srgbClr val="0000CD"/>
                </a:solidFill>
                <a:effectLst/>
                <a:latin typeface="Consolas" panose="020B0609020204030204" pitchFamily="49" charset="0"/>
              </a:rPr>
              <a:t>LIKE</a:t>
            </a:r>
            <a:r>
              <a:rPr lang="en-US" b="0" i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i="0">
                <a:solidFill>
                  <a:srgbClr val="A52A2A"/>
                </a:solidFill>
                <a:effectLst/>
                <a:latin typeface="Consolas" panose="020B0609020204030204" pitchFamily="49" charset="0"/>
              </a:rPr>
              <a:t>'a__%'</a:t>
            </a:r>
            <a:r>
              <a:rPr lang="en-US" b="0" i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80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417A-1651-4324-C8A1-2C6F6A9E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AED8-1E20-80C7-A50A-74EFC6EF2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% Представляет ноль или более символов</a:t>
            </a:r>
          </a:p>
          <a:p>
            <a:r>
              <a:rPr lang="ru-RU" dirty="0"/>
              <a:t>_ Представляет один символ</a:t>
            </a:r>
          </a:p>
          <a:p>
            <a:r>
              <a:rPr lang="ru-RU" dirty="0"/>
              <a:t>[] Представляет любой один символ в скобках </a:t>
            </a:r>
          </a:p>
          <a:p>
            <a:r>
              <a:rPr lang="ru-RU" dirty="0"/>
              <a:t>^ Представляет любой символ вне скобок </a:t>
            </a:r>
          </a:p>
          <a:p>
            <a:r>
              <a:rPr lang="ru-RU" dirty="0"/>
              <a:t>- Представляет любой один символ в указанном диапазоне</a:t>
            </a:r>
          </a:p>
          <a:p>
            <a:r>
              <a:rPr lang="ru-RU" dirty="0"/>
              <a:t>{} Представляет любой экранированный символ 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45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абстрактный дизайн">
            <a:extLst>
              <a:ext uri="{FF2B5EF4-FFF2-40B4-BE49-F238E27FC236}">
                <a16:creationId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0" y="10"/>
            <a:ext cx="12191980" cy="685799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" y="99419"/>
            <a:ext cx="12191979" cy="3329581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РАХМЕТ!</a:t>
            </a:r>
          </a:p>
        </p:txBody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95462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DDL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DDL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орналастыру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ережелерін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орнатуға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DDL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пәрмендері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бағандарды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COLLATE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сұрыптау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операторы.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кестелер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объектілерді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операторы.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DISABLE TRIGGER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өшіру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TRIGGER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триггерді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RENAME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STATISTICS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жаңарту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8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764" y="278418"/>
            <a:ext cx="10866235" cy="6579581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Мәліметтерді өңдеу тілі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DML</a:t>
            </a:r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DML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өңдеу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өңдеуге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енгізілген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өзгертуге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жаңартуға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жоюға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SQL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пәрмендерінің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санатқа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DML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сұраулары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INSERT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файлдан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қайтаратын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операторы.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кестелерден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жояды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жазбаларды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UPDATETEXT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жаңартады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— UPDATE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операторларының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қоспасы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WRITETEXT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READTEXT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4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8436" y="969818"/>
            <a:ext cx="79155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 басқару тілі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DCL</a:t>
            </a: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Деректерді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DCL ДҚБЖ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рұқсаттар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құқықтарды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орнату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дерекқорыңызды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теңшеуге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DCL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сұраулары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мәліметтер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қорына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жеткізуді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REVOKE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DENY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пайдаланушыны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әрекеттерді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мүмкіндігінен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айырады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421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528" y="1002145"/>
            <a:ext cx="9720071" cy="402336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TCL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транзакцияны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TCL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транзакцияны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DML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сұрауларының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өзгерістерді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пайдаланылады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DML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сұрауларын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транзакциялар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жиынына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біріктіреді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TCL </a:t>
            </a:r>
            <a:r>
              <a:rPr lang="ru-RU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командалары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–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транзакцияның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басын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 -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өзгерістерді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ROLLBACK –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өзгерістерді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қайтарады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2506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C4F44-154A-4E67-B129-1B5389E9F99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2613</Words>
  <Application>Microsoft Office PowerPoint</Application>
  <PresentationFormat>Widescreen</PresentationFormat>
  <Paragraphs>303</Paragraphs>
  <Slides>54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Century Gothic</vt:lpstr>
      <vt:lpstr>Consolas</vt:lpstr>
      <vt:lpstr>Courier New</vt:lpstr>
      <vt:lpstr>inherit</vt:lpstr>
      <vt:lpstr>Open Sans</vt:lpstr>
      <vt:lpstr>Palatino Linotype</vt:lpstr>
      <vt:lpstr>Segoe UI</vt:lpstr>
      <vt:lpstr>Times New Roman</vt:lpstr>
      <vt:lpstr>Wingdings</vt:lpstr>
      <vt:lpstr>Gallery</vt:lpstr>
      <vt:lpstr>PowerPoint Presentation</vt:lpstr>
      <vt:lpstr>SQL дегеніміз не?</vt:lpstr>
      <vt:lpstr>PowerPoint Presentation</vt:lpstr>
      <vt:lpstr>Microsoft SQL Server Management Studio бағдарламасындағы дерекқор диаграммасы</vt:lpstr>
      <vt:lpstr>PowerPoint Presentation</vt:lpstr>
      <vt:lpstr>1. Мәліметтерді анықтау тілі DDL  Деректерді анықтау тілі немесе DDL деректер қорын жасауға, олардың құрылымын сипаттауға және оларда деректерді орналастыру ережелерін орнатуға мүмкіндік береді.  DDL пәрмендері:  ALTER - бағандарды қосу, өзгерту немесе жою. COLLATE — сұрыптау операторы. CREATE – кестелер құру.  DROP — дерекқордан объектілерді жою операторы. DISABLE TRIGGER - триггерді өшіру. ENABLE TRIGGER - триггерді қосу. RENAME - атын өзгерту. UPDATE STATISTICS – статистиканы жаңарту.</vt:lpstr>
      <vt:lpstr>PowerPoint Presentation</vt:lpstr>
      <vt:lpstr>PowerPoint Presentation</vt:lpstr>
      <vt:lpstr>PowerPoint Presentation</vt:lpstr>
      <vt:lpstr>PowerPoint Presentation</vt:lpstr>
      <vt:lpstr>SELECT</vt:lpstr>
      <vt:lpstr>SQL SELECT DISTINCT </vt:lpstr>
      <vt:lpstr>WHERE</vt:lpstr>
      <vt:lpstr>PowerPoint Presentation</vt:lpstr>
      <vt:lpstr>SQL AND Operator </vt:lpstr>
      <vt:lpstr>SQL OR операторы</vt:lpstr>
      <vt:lpstr>NOT операторы</vt:lpstr>
      <vt:lpstr>PowerPoint Presentation</vt:lpstr>
      <vt:lpstr>PowerPoint Presentation</vt:lpstr>
      <vt:lpstr>PowerPoint Presentation</vt:lpstr>
      <vt:lpstr>ШЕКТЕУЛЕР</vt:lpstr>
      <vt:lpstr>Негізгі кілт шектеуі:  ALTER</vt:lpstr>
      <vt:lpstr>Құрама бастапқы кілт шектеулері:  ALTER</vt:lpstr>
      <vt:lpstr>Сыртқы кілт шектеуі:  ALTER</vt:lpstr>
      <vt:lpstr>Деректерді қосу:  INSERT</vt:lpstr>
      <vt:lpstr>Деректерді іздеуге арналған SQL: Сұраныстар</vt:lpstr>
      <vt:lpstr>Деректерді іздеуге арналған SQL:  Сұраныс нәтижелері реляция болып табылады</vt:lpstr>
      <vt:lpstr>Деректерді іздеуге арналған SQL: Барлық бағандарды көрсету</vt:lpstr>
      <vt:lpstr>СҰРЫПТАУ</vt:lpstr>
      <vt:lpstr>SQL сұранысының мәлімдемелерін өңдеу: Microsoft SQL Serve</vt:lpstr>
      <vt:lpstr>Деректерді іздеуге арналған SQL: сәйкестік операторлары</vt:lpstr>
      <vt:lpstr>Деректерді іздеуге арналған SQL:  Оператор мысалдары</vt:lpstr>
      <vt:lpstr>Деректерді іздеуге арналған SQL:  Мәндер ауқымында деректерді табу</vt:lpstr>
      <vt:lpstr>Шектеулер</vt:lpstr>
      <vt:lpstr>NULL</vt:lpstr>
      <vt:lpstr>IS NULL шарты</vt:lpstr>
      <vt:lpstr>IS NOT NULL</vt:lpstr>
      <vt:lpstr>PowerPoint Presentation</vt:lpstr>
      <vt:lpstr>Unique</vt:lpstr>
      <vt:lpstr>CHECK</vt:lpstr>
      <vt:lpstr>Default</vt:lpstr>
      <vt:lpstr>Деректерді іздеуге арналған SQL:  Нәтижелерді сұрыптау</vt:lpstr>
      <vt:lpstr>ORDER BY - Сұрыптау</vt:lpstr>
      <vt:lpstr>UPDATE жаңарту</vt:lpstr>
      <vt:lpstr>DELETE</vt:lpstr>
      <vt:lpstr>SELECT TOP</vt:lpstr>
      <vt:lpstr>Деректерді іздеуге арналған SQL:  Кірістірілген SQL функциялары</vt:lpstr>
      <vt:lpstr>Деректерді іздеуге арналған SQL: кірістірілген SQL функциялары (жалғасы)</vt:lpstr>
      <vt:lpstr>Деректерді іздеуге арналған SQL:  Кірістірілген функция мысалдары</vt:lpstr>
      <vt:lpstr>Деректерді іздеуге арналған SQL:  Аралық қорытындыларды беру: GROUP BY</vt:lpstr>
      <vt:lpstr>LIKE</vt:lpstr>
      <vt:lpstr>PowerPoint Presentation</vt:lpstr>
      <vt:lpstr>PowerPoint Presentation</vt:lpstr>
      <vt:lpstr>НАЗАРЛАРЫҢЫЗҒА РАХМЕТ!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2023-01-29T16:23:33Z</dcterms:created>
  <dcterms:modified xsi:type="dcterms:W3CDTF">2024-09-23T16:50:03Z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